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153"/>
  </p:notesMasterIdLst>
  <p:handoutMasterIdLst>
    <p:handoutMasterId r:id="rId154"/>
  </p:handoutMasterIdLst>
  <p:sldIdLst>
    <p:sldId id="257" r:id="rId2"/>
    <p:sldId id="258" r:id="rId3"/>
    <p:sldId id="415" r:id="rId4"/>
    <p:sldId id="416" r:id="rId5"/>
    <p:sldId id="417" r:id="rId6"/>
    <p:sldId id="282" r:id="rId7"/>
    <p:sldId id="265" r:id="rId8"/>
    <p:sldId id="287" r:id="rId9"/>
    <p:sldId id="288" r:id="rId10"/>
    <p:sldId id="289" r:id="rId11"/>
    <p:sldId id="290" r:id="rId12"/>
    <p:sldId id="422" r:id="rId13"/>
    <p:sldId id="292" r:id="rId14"/>
    <p:sldId id="293" r:id="rId15"/>
    <p:sldId id="294" r:id="rId16"/>
    <p:sldId id="295" r:id="rId17"/>
    <p:sldId id="296" r:id="rId18"/>
    <p:sldId id="297" r:id="rId19"/>
    <p:sldId id="298" r:id="rId20"/>
    <p:sldId id="299" r:id="rId21"/>
    <p:sldId id="300" r:id="rId22"/>
    <p:sldId id="301" r:id="rId23"/>
    <p:sldId id="302" r:id="rId24"/>
    <p:sldId id="423" r:id="rId25"/>
    <p:sldId id="304" r:id="rId26"/>
    <p:sldId id="305" r:id="rId27"/>
    <p:sldId id="306" r:id="rId28"/>
    <p:sldId id="307" r:id="rId29"/>
    <p:sldId id="308" r:id="rId30"/>
    <p:sldId id="309" r:id="rId31"/>
    <p:sldId id="310" r:id="rId32"/>
    <p:sldId id="311" r:id="rId33"/>
    <p:sldId id="312" r:id="rId34"/>
    <p:sldId id="313" r:id="rId35"/>
    <p:sldId id="314" r:id="rId36"/>
    <p:sldId id="315" r:id="rId37"/>
    <p:sldId id="316" r:id="rId38"/>
    <p:sldId id="317" r:id="rId39"/>
    <p:sldId id="318" r:id="rId40"/>
    <p:sldId id="319" r:id="rId41"/>
    <p:sldId id="320" r:id="rId42"/>
    <p:sldId id="321" r:id="rId43"/>
    <p:sldId id="322" r:id="rId44"/>
    <p:sldId id="323" r:id="rId45"/>
    <p:sldId id="324" r:id="rId46"/>
    <p:sldId id="325" r:id="rId47"/>
    <p:sldId id="283" r:id="rId48"/>
    <p:sldId id="326" r:id="rId49"/>
    <p:sldId id="277" r:id="rId50"/>
    <p:sldId id="327" r:id="rId51"/>
    <p:sldId id="328" r:id="rId52"/>
    <p:sldId id="329" r:id="rId53"/>
    <p:sldId id="330" r:id="rId54"/>
    <p:sldId id="331" r:id="rId55"/>
    <p:sldId id="332" r:id="rId56"/>
    <p:sldId id="333" r:id="rId57"/>
    <p:sldId id="334" r:id="rId58"/>
    <p:sldId id="335" r:id="rId59"/>
    <p:sldId id="336" r:id="rId60"/>
    <p:sldId id="337" r:id="rId61"/>
    <p:sldId id="338" r:id="rId62"/>
    <p:sldId id="339" r:id="rId63"/>
    <p:sldId id="340" r:id="rId64"/>
    <p:sldId id="341" r:id="rId65"/>
    <p:sldId id="342" r:id="rId66"/>
    <p:sldId id="343" r:id="rId67"/>
    <p:sldId id="344" r:id="rId68"/>
    <p:sldId id="345" r:id="rId69"/>
    <p:sldId id="346" r:id="rId70"/>
    <p:sldId id="347" r:id="rId71"/>
    <p:sldId id="348" r:id="rId72"/>
    <p:sldId id="349" r:id="rId73"/>
    <p:sldId id="350" r:id="rId74"/>
    <p:sldId id="351" r:id="rId75"/>
    <p:sldId id="352" r:id="rId76"/>
    <p:sldId id="353" r:id="rId77"/>
    <p:sldId id="354" r:id="rId78"/>
    <p:sldId id="355" r:id="rId79"/>
    <p:sldId id="356" r:id="rId80"/>
    <p:sldId id="357" r:id="rId81"/>
    <p:sldId id="358" r:id="rId82"/>
    <p:sldId id="256" r:id="rId83"/>
    <p:sldId id="359" r:id="rId84"/>
    <p:sldId id="360" r:id="rId85"/>
    <p:sldId id="259" r:id="rId86"/>
    <p:sldId id="260" r:id="rId87"/>
    <p:sldId id="261" r:id="rId88"/>
    <p:sldId id="262" r:id="rId89"/>
    <p:sldId id="263" r:id="rId90"/>
    <p:sldId id="264" r:id="rId91"/>
    <p:sldId id="361" r:id="rId92"/>
    <p:sldId id="266" r:id="rId93"/>
    <p:sldId id="267" r:id="rId94"/>
    <p:sldId id="268" r:id="rId95"/>
    <p:sldId id="269" r:id="rId96"/>
    <p:sldId id="270" r:id="rId97"/>
    <p:sldId id="285" r:id="rId98"/>
    <p:sldId id="362" r:id="rId99"/>
    <p:sldId id="363" r:id="rId100"/>
    <p:sldId id="364" r:id="rId101"/>
    <p:sldId id="365" r:id="rId102"/>
    <p:sldId id="366" r:id="rId103"/>
    <p:sldId id="367" r:id="rId104"/>
    <p:sldId id="368" r:id="rId105"/>
    <p:sldId id="369" r:id="rId106"/>
    <p:sldId id="370" r:id="rId107"/>
    <p:sldId id="371" r:id="rId108"/>
    <p:sldId id="372" r:id="rId109"/>
    <p:sldId id="373" r:id="rId110"/>
    <p:sldId id="374" r:id="rId111"/>
    <p:sldId id="375" r:id="rId112"/>
    <p:sldId id="376" r:id="rId113"/>
    <p:sldId id="377" r:id="rId114"/>
    <p:sldId id="378" r:id="rId115"/>
    <p:sldId id="379" r:id="rId116"/>
    <p:sldId id="380" r:id="rId117"/>
    <p:sldId id="381" r:id="rId118"/>
    <p:sldId id="382" r:id="rId119"/>
    <p:sldId id="383" r:id="rId120"/>
    <p:sldId id="384" r:id="rId121"/>
    <p:sldId id="385" r:id="rId122"/>
    <p:sldId id="386" r:id="rId123"/>
    <p:sldId id="387" r:id="rId124"/>
    <p:sldId id="388" r:id="rId125"/>
    <p:sldId id="389" r:id="rId126"/>
    <p:sldId id="390" r:id="rId127"/>
    <p:sldId id="391" r:id="rId128"/>
    <p:sldId id="392" r:id="rId129"/>
    <p:sldId id="393" r:id="rId130"/>
    <p:sldId id="394" r:id="rId131"/>
    <p:sldId id="395" r:id="rId132"/>
    <p:sldId id="396" r:id="rId133"/>
    <p:sldId id="397" r:id="rId134"/>
    <p:sldId id="398" r:id="rId135"/>
    <p:sldId id="399" r:id="rId136"/>
    <p:sldId id="400" r:id="rId137"/>
    <p:sldId id="401" r:id="rId138"/>
    <p:sldId id="402" r:id="rId139"/>
    <p:sldId id="403" r:id="rId140"/>
    <p:sldId id="404" r:id="rId141"/>
    <p:sldId id="405" r:id="rId142"/>
    <p:sldId id="406" r:id="rId143"/>
    <p:sldId id="407" r:id="rId144"/>
    <p:sldId id="408" r:id="rId145"/>
    <p:sldId id="409" r:id="rId146"/>
    <p:sldId id="410" r:id="rId147"/>
    <p:sldId id="411" r:id="rId148"/>
    <p:sldId id="412" r:id="rId149"/>
    <p:sldId id="413" r:id="rId150"/>
    <p:sldId id="414" r:id="rId151"/>
    <p:sldId id="278" r:id="rId152"/>
  </p:sldIdLst>
  <p:sldSz cx="9144000" cy="6858000" type="screen4x3"/>
  <p:notesSz cx="6805613" cy="9939338"/>
  <p:embeddedFontLst>
    <p:embeddedFont>
      <p:font typeface="나눔고딕" panose="020B0600000101010101" charset="-127"/>
      <p:regular r:id="rId155"/>
      <p:bold r:id="rId156"/>
    </p:embeddedFont>
    <p:embeddedFont>
      <p:font typeface="맑은 고딕" panose="020B0503020000020004" pitchFamily="50" charset="-127"/>
      <p:regular r:id="rId157"/>
      <p:bold r:id="rId158"/>
    </p:embeddedFont>
    <p:embeddedFont>
      <p:font typeface="함초롬바탕" panose="02030604000101010101" pitchFamily="18" charset="-127"/>
      <p:regular r:id="rId159"/>
      <p:bold r:id="rId16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6">
          <p15:clr>
            <a:srgbClr val="A4A3A4"/>
          </p15:clr>
        </p15:guide>
        <p15:guide id="2" orient="horz" pos="1164">
          <p15:clr>
            <a:srgbClr val="A4A3A4"/>
          </p15:clr>
        </p15:guide>
        <p15:guide id="3" orient="horz" pos="278">
          <p15:clr>
            <a:srgbClr val="A4A3A4"/>
          </p15:clr>
        </p15:guide>
        <p15:guide id="4" orient="horz" pos="848">
          <p15:clr>
            <a:srgbClr val="A4A3A4"/>
          </p15:clr>
        </p15:guide>
        <p15:guide id="5" orient="horz" pos="1348">
          <p15:clr>
            <a:srgbClr val="A4A3A4"/>
          </p15:clr>
        </p15:guide>
        <p15:guide id="6" orient="horz" pos="559">
          <p15:clr>
            <a:srgbClr val="A4A3A4"/>
          </p15:clr>
        </p15:guide>
        <p15:guide id="7" orient="horz" pos="3866">
          <p15:clr>
            <a:srgbClr val="A4A3A4"/>
          </p15:clr>
        </p15:guide>
        <p15:guide id="8" orient="horz" pos="1664">
          <p15:clr>
            <a:srgbClr val="A4A3A4"/>
          </p15:clr>
        </p15:guide>
        <p15:guide id="9" pos="2894">
          <p15:clr>
            <a:srgbClr val="A4A3A4"/>
          </p15:clr>
        </p15:guide>
        <p15:guide id="10" pos="5528">
          <p15:clr>
            <a:srgbClr val="A4A3A4"/>
          </p15:clr>
        </p15:guide>
        <p15:guide id="11" pos="230">
          <p15:clr>
            <a:srgbClr val="A4A3A4"/>
          </p15:clr>
        </p15:guide>
        <p15:guide id="12" pos="1562">
          <p15:clr>
            <a:srgbClr val="A4A3A4"/>
          </p15:clr>
        </p15:guide>
        <p15:guide id="13" pos="4226">
          <p15:clr>
            <a:srgbClr val="A4A3A4"/>
          </p15:clr>
        </p15:guide>
        <p15:guide id="14" pos="900">
          <p15:clr>
            <a:srgbClr val="A4A3A4"/>
          </p15:clr>
        </p15:guide>
        <p15:guide id="15" pos="4910">
          <p15:clr>
            <a:srgbClr val="A4A3A4"/>
          </p15:clr>
        </p15:guide>
        <p15:guide id="16" pos="1233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31">
          <p15:clr>
            <a:srgbClr val="A4A3A4"/>
          </p15:clr>
        </p15:guide>
        <p15:guide id="2" pos="214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D314E"/>
    <a:srgbClr val="3D3C3E"/>
    <a:srgbClr val="063656"/>
    <a:srgbClr val="08456E"/>
    <a:srgbClr val="569CF0"/>
    <a:srgbClr val="8DBDF7"/>
    <a:srgbClr val="5DAAFF"/>
    <a:srgbClr val="47B0FF"/>
    <a:srgbClr val="E3EAF5"/>
    <a:srgbClr val="DDE6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밝은 스타일 2 - 강조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D27102A9-8310-4765-A935-A1911B00CA55}" styleName="밝은 스타일 1 - 강조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E171933-4619-4E11-9A3F-F7608DF75F80}" styleName="보통 스타일 1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361" autoAdjust="0"/>
    <p:restoredTop sz="86364" autoAdjust="0"/>
  </p:normalViewPr>
  <p:slideViewPr>
    <p:cSldViewPr snapToGrid="0">
      <p:cViewPr varScale="1">
        <p:scale>
          <a:sx n="86" d="100"/>
          <a:sy n="86" d="100"/>
        </p:scale>
        <p:origin x="1368" y="72"/>
      </p:cViewPr>
      <p:guideLst>
        <p:guide orient="horz" pos="2166"/>
        <p:guide orient="horz" pos="1164"/>
        <p:guide orient="horz" pos="278"/>
        <p:guide orient="horz" pos="848"/>
        <p:guide orient="horz" pos="1348"/>
        <p:guide orient="horz" pos="559"/>
        <p:guide orient="horz" pos="3866"/>
        <p:guide orient="horz" pos="1664"/>
        <p:guide pos="2894"/>
        <p:guide pos="5528"/>
        <p:guide pos="230"/>
        <p:guide pos="1562"/>
        <p:guide pos="4226"/>
        <p:guide pos="900"/>
        <p:guide pos="4910"/>
        <p:guide pos="1233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notesViewPr>
    <p:cSldViewPr snapToGrid="0" showGuides="1">
      <p:cViewPr varScale="1">
        <p:scale>
          <a:sx n="52" d="100"/>
          <a:sy n="52" d="100"/>
        </p:scale>
        <p:origin x="-2628" y="-90"/>
      </p:cViewPr>
      <p:guideLst>
        <p:guide orient="horz" pos="3131"/>
        <p:guide pos="2144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54" Type="http://schemas.openxmlformats.org/officeDocument/2006/relationships/handoutMaster" Target="handoutMasters/handoutMaster1.xml"/><Relationship Id="rId159" Type="http://schemas.openxmlformats.org/officeDocument/2006/relationships/font" Target="fonts/font5.fntdata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60" Type="http://schemas.openxmlformats.org/officeDocument/2006/relationships/font" Target="fonts/font6.fntdata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font" Target="fonts/font1.fntdata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51" Type="http://schemas.openxmlformats.org/officeDocument/2006/relationships/slide" Target="slides/slide150.xml"/><Relationship Id="rId156" Type="http://schemas.openxmlformats.org/officeDocument/2006/relationships/font" Target="fonts/font2.fntdata"/><Relationship Id="rId16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viewProps" Target="view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font" Target="fonts/font3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theme" Target="theme/theme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font" Target="fonts/font4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notesMaster" Target="notesMasters/notesMaster1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4940" y="0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/>
          <a:lstStyle>
            <a:lvl1pPr algn="r">
              <a:defRPr sz="1200"/>
            </a:lvl1pPr>
          </a:lstStyle>
          <a:p>
            <a:fld id="{207F23D9-DF40-4811-9C78-A2E2A32398DD}" type="datetimeFigureOut">
              <a:rPr lang="ko-KR" altLang="en-US" smtClean="0"/>
              <a:pPr/>
              <a:t>2018-06-21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40646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4940" y="9440646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 anchor="b"/>
          <a:lstStyle>
            <a:lvl1pPr algn="r">
              <a:defRPr sz="1200"/>
            </a:lvl1pPr>
          </a:lstStyle>
          <a:p>
            <a:fld id="{4DD6E7B0-61C4-474B-96F1-99E4547EAD7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15996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4940" y="0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/>
          <a:lstStyle>
            <a:lvl1pPr algn="r">
              <a:defRPr sz="1200"/>
            </a:lvl1pPr>
          </a:lstStyle>
          <a:p>
            <a:fld id="{F3AF6795-A612-454E-AF7A-9192B1BEBB13}" type="datetimeFigureOut">
              <a:rPr lang="ko-KR" altLang="en-US" smtClean="0"/>
              <a:pPr/>
              <a:t>2018-06-21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19163" y="746125"/>
            <a:ext cx="4967287" cy="3727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550" tIns="45775" rIns="91550" bIns="45775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0562" y="4721186"/>
            <a:ext cx="5444490" cy="4472702"/>
          </a:xfrm>
          <a:prstGeom prst="rect">
            <a:avLst/>
          </a:prstGeom>
        </p:spPr>
        <p:txBody>
          <a:bodyPr vert="horz" lIns="91550" tIns="45775" rIns="91550" bIns="45775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40646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4940" y="9440646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 anchor="b"/>
          <a:lstStyle>
            <a:lvl1pPr algn="r">
              <a:defRPr sz="1200"/>
            </a:lvl1pPr>
          </a:lstStyle>
          <a:p>
            <a:fld id="{A0A51D67-0C14-4576-BCC5-A508196B7BB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73049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06177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89200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76915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A0A51D67-0C14-4576-BCC5-A508196B7BB5}" type="slidenum">
              <a:rPr lang="ko-KR" altLang="en-US"/>
              <a:pPr lvl="0">
                <a:defRPr lang="ko-KR" altLang="en-US"/>
              </a:pPr>
              <a:t>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47354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97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50815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99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87405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10728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151</a:t>
            </a:fld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hangeul.naver.com/font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://hangeul.naver.com/font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 userDrawn="1"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부제목 2"/>
          <p:cNvSpPr txBox="1">
            <a:spLocks/>
          </p:cNvSpPr>
          <p:nvPr userDrawn="1"/>
        </p:nvSpPr>
        <p:spPr>
          <a:xfrm>
            <a:off x="264463" y="6387291"/>
            <a:ext cx="3204878" cy="4564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800" spc="-20" dirty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이 문서는 나눔글꼴로 작성되었습니다</a:t>
            </a:r>
            <a:r>
              <a:rPr lang="en-US" altLang="ko-KR" sz="800" spc="-20" dirty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800" u="sng" spc="-20" dirty="0">
                <a:solidFill>
                  <a:srgbClr val="4495D2"/>
                </a:solidFill>
                <a:latin typeface="나눔고딕" pitchFamily="50" charset="-127"/>
                <a:ea typeface="나눔고딕" pitchFamily="50" charset="-127"/>
                <a:hlinkClick r:id="rId2"/>
              </a:rPr>
              <a:t>설치하기</a:t>
            </a:r>
            <a:endParaRPr lang="ko-KR" altLang="en-US" sz="800" u="sng" spc="-20" dirty="0">
              <a:solidFill>
                <a:srgbClr val="4495D2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8" name="직선 연결선 7"/>
          <p:cNvCxnSpPr/>
          <p:nvPr userDrawn="1"/>
        </p:nvCxnSpPr>
        <p:spPr>
          <a:xfrm>
            <a:off x="364803" y="3989119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 userDrawn="1"/>
        </p:nvCxnSpPr>
        <p:spPr>
          <a:xfrm>
            <a:off x="364803" y="4299115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 userDrawn="1"/>
        </p:nvCxnSpPr>
        <p:spPr>
          <a:xfrm>
            <a:off x="364803" y="4611730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364803" y="4923517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 descr="cosmetic2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7672671" y="6410326"/>
            <a:ext cx="1171292" cy="17621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1FD00-3F21-42CF-9EF5-8F6D81CE3AFD}" type="datetimeFigureOut">
              <a:rPr lang="ko-KR" altLang="en-US" smtClean="0"/>
              <a:pPr/>
              <a:t>2018-06-21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6" name="직선 연결선 5"/>
          <p:cNvCxnSpPr/>
          <p:nvPr userDrawn="1"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 descr="cosmetic2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910512" y="6434137"/>
            <a:ext cx="900000" cy="13539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/>
          <p:nvPr userDrawn="1"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 userDrawn="1"/>
        </p:nvCxnSpPr>
        <p:spPr>
          <a:xfrm>
            <a:off x="364803" y="3989119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 userDrawn="1"/>
        </p:nvCxnSpPr>
        <p:spPr>
          <a:xfrm>
            <a:off x="364803" y="4299115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364803" y="4611730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 userDrawn="1"/>
        </p:nvCxnSpPr>
        <p:spPr>
          <a:xfrm>
            <a:off x="364803" y="4923517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 descr="cosmetic2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672671" y="6410326"/>
            <a:ext cx="1171292" cy="176212"/>
          </a:xfrm>
          <a:prstGeom prst="rect">
            <a:avLst/>
          </a:prstGeom>
        </p:spPr>
      </p:pic>
      <p:sp>
        <p:nvSpPr>
          <p:cNvPr id="18" name="텍스트 개체 틀 3"/>
          <p:cNvSpPr>
            <a:spLocks noGrp="1"/>
          </p:cNvSpPr>
          <p:nvPr>
            <p:ph type="body" sz="half" idx="2" hasCustomPrompt="1"/>
          </p:nvPr>
        </p:nvSpPr>
        <p:spPr>
          <a:xfrm>
            <a:off x="312059" y="246743"/>
            <a:ext cx="8338457" cy="1851478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5400" b="1" spc="-250" baseline="0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dirty="0"/>
              <a:t>제목을 입력하세요</a:t>
            </a:r>
            <a:endParaRPr lang="en-US" altLang="ko-KR" dirty="0"/>
          </a:p>
          <a:p>
            <a:pPr lvl="0"/>
            <a:endParaRPr lang="ko-KR" altLang="en-US" dirty="0"/>
          </a:p>
        </p:txBody>
      </p:sp>
      <p:sp>
        <p:nvSpPr>
          <p:cNvPr id="21" name="제목 1"/>
          <p:cNvSpPr>
            <a:spLocks noGrp="1"/>
          </p:cNvSpPr>
          <p:nvPr>
            <p:ph type="title"/>
          </p:nvPr>
        </p:nvSpPr>
        <p:spPr>
          <a:xfrm>
            <a:off x="268519" y="4005064"/>
            <a:ext cx="8418281" cy="304826"/>
          </a:xfrm>
        </p:spPr>
        <p:txBody>
          <a:bodyPr anchor="t">
            <a:normAutofit/>
          </a:bodyPr>
          <a:lstStyle>
            <a:lvl1pPr algn="l">
              <a:buFont typeface="Wingdings" pitchFamily="2" charset="2"/>
              <a:buNone/>
              <a:defRPr sz="1200" b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4" name="부제목 2"/>
          <p:cNvSpPr txBox="1">
            <a:spLocks/>
          </p:cNvSpPr>
          <p:nvPr userDrawn="1"/>
        </p:nvSpPr>
        <p:spPr>
          <a:xfrm>
            <a:off x="264463" y="6387291"/>
            <a:ext cx="3204878" cy="4564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800" spc="-20" dirty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이 문서는 나눔글꼴로 작성되었습니다</a:t>
            </a:r>
            <a:r>
              <a:rPr lang="en-US" altLang="ko-KR" sz="800" spc="-20" dirty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800" u="sng" spc="-20" dirty="0">
                <a:solidFill>
                  <a:srgbClr val="4495D2"/>
                </a:solidFill>
                <a:latin typeface="나눔고딕" pitchFamily="50" charset="-127"/>
                <a:ea typeface="나눔고딕" pitchFamily="50" charset="-127"/>
                <a:hlinkClick r:id="rId3"/>
              </a:rPr>
              <a:t>설치하기</a:t>
            </a:r>
            <a:endParaRPr lang="ko-KR" altLang="en-US" sz="800" u="sng" spc="-20" dirty="0">
              <a:solidFill>
                <a:srgbClr val="4495D2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1FD00-3F21-42CF-9EF5-8F6D81CE3AFD}" type="datetimeFigureOut">
              <a:rPr lang="ko-KR" altLang="en-US" smtClean="0"/>
              <a:pPr/>
              <a:t>2018-06-21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7" name="직선 연결선 6"/>
          <p:cNvCxnSpPr/>
          <p:nvPr userDrawn="1"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 descr="cosmetic2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910512" y="6434137"/>
            <a:ext cx="900000" cy="135398"/>
          </a:xfrm>
          <a:prstGeom prst="rect">
            <a:avLst/>
          </a:prstGeom>
        </p:spPr>
      </p:pic>
      <p:sp>
        <p:nvSpPr>
          <p:cNvPr id="11" name="제목 1"/>
          <p:cNvSpPr>
            <a:spLocks noGrp="1"/>
          </p:cNvSpPr>
          <p:nvPr>
            <p:ph type="title"/>
          </p:nvPr>
        </p:nvSpPr>
        <p:spPr>
          <a:xfrm>
            <a:off x="368300" y="571500"/>
            <a:ext cx="8394700" cy="846138"/>
          </a:xfrm>
        </p:spPr>
        <p:txBody>
          <a:bodyPr>
            <a:normAutofit/>
          </a:bodyPr>
          <a:lstStyle>
            <a:lvl1pPr algn="l">
              <a:defRPr sz="4000" b="1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4" name="내용 개체 틀 2"/>
          <p:cNvSpPr>
            <a:spLocks noGrp="1"/>
          </p:cNvSpPr>
          <p:nvPr>
            <p:ph idx="1" hasCustomPrompt="1"/>
          </p:nvPr>
        </p:nvSpPr>
        <p:spPr>
          <a:xfrm>
            <a:off x="368300" y="1574801"/>
            <a:ext cx="1905000" cy="317499"/>
          </a:xfrm>
        </p:spPr>
        <p:txBody>
          <a:bodyPr>
            <a:normAutofit/>
          </a:bodyPr>
          <a:lstStyle>
            <a:lvl1pPr>
              <a:buFontTx/>
              <a:buNone/>
              <a:defRPr sz="1200" b="1">
                <a:solidFill>
                  <a:srgbClr val="3D3C3E"/>
                </a:solidFill>
              </a:defRPr>
            </a:lvl1pPr>
            <a:lvl2pPr>
              <a:buFontTx/>
              <a:buNone/>
              <a:defRPr sz="1200"/>
            </a:lvl2pPr>
            <a:lvl3pPr>
              <a:buFontTx/>
              <a:buNone/>
              <a:defRPr sz="1200"/>
            </a:lvl3pPr>
            <a:lvl4pPr>
              <a:buFontTx/>
              <a:buNone/>
              <a:defRPr sz="1200"/>
            </a:lvl4pPr>
            <a:lvl5pPr>
              <a:buFontTx/>
              <a:buNone/>
              <a:defRPr sz="1200"/>
            </a:lvl5pPr>
          </a:lstStyle>
          <a:p>
            <a:pPr lvl="0"/>
            <a:r>
              <a:rPr lang="ko-KR" altLang="en-US"/>
              <a:t>내용제목</a:t>
            </a:r>
          </a:p>
        </p:txBody>
      </p:sp>
      <p:sp>
        <p:nvSpPr>
          <p:cNvPr id="15" name="내용 개체 틀 2"/>
          <p:cNvSpPr>
            <a:spLocks noGrp="1"/>
          </p:cNvSpPr>
          <p:nvPr>
            <p:ph idx="13" hasCustomPrompt="1"/>
          </p:nvPr>
        </p:nvSpPr>
        <p:spPr>
          <a:xfrm>
            <a:off x="2336800" y="1574801"/>
            <a:ext cx="6426200" cy="330199"/>
          </a:xfrm>
        </p:spPr>
        <p:txBody>
          <a:bodyPr>
            <a:normAutofit/>
          </a:bodyPr>
          <a:lstStyle>
            <a:lvl1pPr>
              <a:buNone/>
              <a:defRPr sz="1200" b="1" baseline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ko-KR" altLang="en-US"/>
              <a:t>내용을 입력하십시오</a:t>
            </a:r>
            <a:r>
              <a:rPr lang="en-US" altLang="ko-KR"/>
              <a:t>.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1FD00-3F21-42CF-9EF5-8F6D81CE3AFD}" type="datetimeFigureOut">
              <a:rPr lang="ko-KR" altLang="en-US" smtClean="0"/>
              <a:pPr/>
              <a:t>2018-06-21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나눔고딕" pitchFamily="50" charset="-127"/>
                <a:ea typeface="나눔고딕" pitchFamily="50" charset="-127"/>
              </a:defRPr>
            </a:lvl1pPr>
          </a:lstStyle>
          <a:p>
            <a:fld id="{8761FD00-3F21-42CF-9EF5-8F6D81CE3AFD}" type="datetimeFigureOut">
              <a:rPr lang="ko-KR" altLang="en-US" smtClean="0"/>
              <a:pPr/>
              <a:t>2018-06-21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나눔고딕" pitchFamily="50" charset="-127"/>
                <a:ea typeface="나눔고딕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나눔고딕" pitchFamily="50" charset="-127"/>
                <a:ea typeface="나눔고딕" pitchFamily="50" charset="-127"/>
              </a:defRPr>
            </a:lvl1pPr>
          </a:lstStyle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나눔고딕" pitchFamily="50" charset="-127"/>
                <a:ea typeface="나눔고딕" pitchFamily="50" charset="-127"/>
              </a:defRPr>
            </a:lvl1pPr>
            <a:lvl2pPr>
              <a:defRPr>
                <a:latin typeface="나눔고딕" pitchFamily="50" charset="-127"/>
                <a:ea typeface="나눔고딕" pitchFamily="50" charset="-127"/>
              </a:defRPr>
            </a:lvl2pPr>
            <a:lvl3pPr>
              <a:defRPr>
                <a:latin typeface="나눔고딕" pitchFamily="50" charset="-127"/>
                <a:ea typeface="나눔고딕" pitchFamily="50" charset="-127"/>
              </a:defRPr>
            </a:lvl3pPr>
            <a:lvl4pPr>
              <a:defRPr>
                <a:latin typeface="나눔고딕" pitchFamily="50" charset="-127"/>
                <a:ea typeface="나눔고딕" pitchFamily="50" charset="-127"/>
              </a:defRPr>
            </a:lvl4pPr>
            <a:lvl5pPr>
              <a:defRPr>
                <a:latin typeface="나눔고딕" pitchFamily="50" charset="-127"/>
                <a:ea typeface="나눔고딕" pitchFamily="50" charset="-127"/>
              </a:defRPr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나눔고딕" pitchFamily="50" charset="-127"/>
                <a:ea typeface="나눔고딕" pitchFamily="50" charset="-127"/>
              </a:defRPr>
            </a:lvl1pPr>
          </a:lstStyle>
          <a:p>
            <a:fld id="{8761FD00-3F21-42CF-9EF5-8F6D81CE3AFD}" type="datetimeFigureOut">
              <a:rPr lang="ko-KR" altLang="en-US" smtClean="0"/>
              <a:pPr/>
              <a:t>2018-06-21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나눔고딕" pitchFamily="50" charset="-127"/>
                <a:ea typeface="나눔고딕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나눔고딕" pitchFamily="50" charset="-127"/>
                <a:ea typeface="나눔고딕" pitchFamily="50" charset="-127"/>
              </a:defRPr>
            </a:lvl1pPr>
          </a:lstStyle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fld id="{8761FD00-3F21-42CF-9EF5-8F6D81CE3AFD}" type="datetimeFigureOut">
              <a:rPr lang="ko-KR" altLang="en-US" smtClean="0"/>
              <a:pPr/>
              <a:t>2018-06-21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5" r:id="rId2"/>
    <p:sldLayoutId id="2147483674" r:id="rId3"/>
    <p:sldLayoutId id="2147483673" r:id="rId4"/>
    <p:sldLayoutId id="2147483676" r:id="rId5"/>
    <p:sldLayoutId id="2147483661" r:id="rId6"/>
    <p:sldLayoutId id="2147483662" r:id="rId7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hangeul.naver.com/font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hyperlink" Target="https://drive.google.com/drive/folders/1YaemebGxuZZNKayCqKl4B-d_WrNnw7CF?usp=sharing" TargetMode="External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hyperlink" Target="http://hangeul.naver.com/font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620533" y="1886396"/>
            <a:ext cx="5894538" cy="984918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5400" b="1" spc="-250" dirty="0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1</a:t>
            </a:r>
            <a:r>
              <a:rPr lang="ko-KR" altLang="en-US" sz="5400" b="1" spc="-250" dirty="0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분반 </a:t>
            </a:r>
            <a:r>
              <a:rPr lang="en-US" altLang="ko-KR" sz="5400" b="1" spc="-250" dirty="0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2</a:t>
            </a:r>
            <a:r>
              <a:rPr lang="ko-KR" altLang="en-US" sz="5400" b="1" spc="-250" dirty="0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조 최종발표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60715" y="5761607"/>
            <a:ext cx="2160240" cy="1082139"/>
          </a:xfrm>
          <a:ln>
            <a:noFill/>
          </a:ln>
        </p:spPr>
        <p:txBody>
          <a:bodyPr>
            <a:normAutofit/>
          </a:bodyPr>
          <a:lstStyle/>
          <a:p>
            <a:pPr algn="l">
              <a:lnSpc>
                <a:spcPct val="150000"/>
              </a:lnSpc>
            </a:pPr>
            <a:endParaRPr lang="en-US" altLang="ko-KR" sz="1200" b="1" spc="-50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12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2018.06.22(</a:t>
            </a:r>
            <a:r>
              <a:rPr lang="ko-KR" altLang="en-US" sz="12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금</a:t>
            </a:r>
            <a:r>
              <a:rPr lang="en-US" altLang="ko-KR" sz="12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)</a:t>
            </a:r>
          </a:p>
        </p:txBody>
      </p:sp>
      <p:cxnSp>
        <p:nvCxnSpPr>
          <p:cNvPr id="10" name="직선 연결선 9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부제목 2"/>
          <p:cNvSpPr txBox="1">
            <a:spLocks/>
          </p:cNvSpPr>
          <p:nvPr/>
        </p:nvSpPr>
        <p:spPr>
          <a:xfrm>
            <a:off x="264463" y="6387291"/>
            <a:ext cx="3204878" cy="4564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800" spc="-20" dirty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이 문서는 나눔글꼴로 작성되었습니다</a:t>
            </a:r>
            <a:r>
              <a:rPr lang="en-US" altLang="ko-KR" sz="800" spc="-20" dirty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800" u="sng" spc="-20" dirty="0">
                <a:solidFill>
                  <a:srgbClr val="4495D2"/>
                </a:solidFill>
                <a:latin typeface="나눔고딕" pitchFamily="50" charset="-127"/>
                <a:ea typeface="나눔고딕" pitchFamily="50" charset="-127"/>
                <a:hlinkClick r:id="rId3"/>
              </a:rPr>
              <a:t>설치하기</a:t>
            </a:r>
            <a:endParaRPr lang="ko-KR" altLang="en-US" sz="800" u="sng" spc="-20" dirty="0">
              <a:solidFill>
                <a:srgbClr val="4495D2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260715" y="6383701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5B3B9C6D-243B-411D-B79E-8B3B714B18C1}"/>
              </a:ext>
            </a:extLst>
          </p:cNvPr>
          <p:cNvSpPr txBox="1"/>
          <p:nvPr/>
        </p:nvSpPr>
        <p:spPr>
          <a:xfrm>
            <a:off x="7244179" y="5231489"/>
            <a:ext cx="189982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나눔고딕" panose="020B0600000101010101" charset="-127"/>
                <a:ea typeface="나눔고딕" panose="020B0600000101010101" charset="-127"/>
              </a:rPr>
              <a:t>20101325</a:t>
            </a:r>
            <a:r>
              <a:rPr lang="ko-KR" altLang="en-US" sz="1600" dirty="0">
                <a:latin typeface="나눔고딕" panose="020B0600000101010101" charset="-127"/>
                <a:ea typeface="나눔고딕" panose="020B0600000101010101" charset="-127"/>
              </a:rPr>
              <a:t> </a:t>
            </a:r>
            <a:r>
              <a:rPr lang="ko-KR" altLang="en-US" sz="1600" dirty="0" err="1">
                <a:latin typeface="나눔고딕" panose="020B0600000101010101" charset="-127"/>
                <a:ea typeface="나눔고딕" panose="020B0600000101010101" charset="-127"/>
              </a:rPr>
              <a:t>최상욱</a:t>
            </a:r>
            <a:endParaRPr lang="en-US" altLang="ko-KR" sz="1600" dirty="0">
              <a:latin typeface="나눔고딕" panose="020B0600000101010101" charset="-127"/>
              <a:ea typeface="나눔고딕" panose="020B0600000101010101" charset="-127"/>
            </a:endParaRPr>
          </a:p>
          <a:p>
            <a:r>
              <a:rPr lang="en-US" altLang="ko-KR" sz="1600" dirty="0">
                <a:latin typeface="나눔고딕" panose="020B0600000101010101" charset="-127"/>
                <a:ea typeface="나눔고딕" panose="020B0600000101010101" charset="-127"/>
              </a:rPr>
              <a:t>20120691 </a:t>
            </a:r>
            <a:r>
              <a:rPr lang="ko-KR" altLang="en-US" sz="1600" dirty="0" err="1">
                <a:latin typeface="나눔고딕" panose="020B0600000101010101" charset="-127"/>
                <a:ea typeface="나눔고딕" panose="020B0600000101010101" charset="-127"/>
              </a:rPr>
              <a:t>손우규</a:t>
            </a:r>
            <a:endParaRPr lang="en-US" altLang="ko-KR" sz="1600" dirty="0">
              <a:latin typeface="나눔고딕" panose="020B0600000101010101" charset="-127"/>
              <a:ea typeface="나눔고딕" panose="020B0600000101010101" charset="-127"/>
            </a:endParaRPr>
          </a:p>
          <a:p>
            <a:r>
              <a:rPr lang="en-US" altLang="ko-KR" sz="1600" dirty="0">
                <a:latin typeface="나눔고딕" panose="020B0600000101010101" charset="-127"/>
                <a:ea typeface="나눔고딕" panose="020B0600000101010101" charset="-127"/>
              </a:rPr>
              <a:t>20130262 </a:t>
            </a:r>
            <a:r>
              <a:rPr lang="ko-KR" altLang="en-US" sz="1600" dirty="0" err="1">
                <a:latin typeface="나눔고딕" panose="020B0600000101010101" charset="-127"/>
                <a:ea typeface="나눔고딕" panose="020B0600000101010101" charset="-127"/>
              </a:rPr>
              <a:t>김영상</a:t>
            </a:r>
            <a:endParaRPr lang="en-US" altLang="ko-KR" sz="1600" dirty="0">
              <a:latin typeface="나눔고딕" panose="020B0600000101010101" charset="-127"/>
              <a:ea typeface="나눔고딕" panose="020B0600000101010101" charset="-127"/>
            </a:endParaRPr>
          </a:p>
          <a:p>
            <a:r>
              <a:rPr lang="en-US" altLang="ko-KR" sz="1600" dirty="0">
                <a:latin typeface="나눔고딕" panose="020B0600000101010101" charset="-127"/>
                <a:ea typeface="나눔고딕" panose="020B0600000101010101" charset="-127"/>
              </a:rPr>
              <a:t>20140120 </a:t>
            </a:r>
            <a:r>
              <a:rPr lang="ko-KR" altLang="en-US" sz="1600" dirty="0">
                <a:latin typeface="나눔고딕" panose="020B0600000101010101" charset="-127"/>
                <a:ea typeface="나눔고딕" panose="020B0600000101010101" charset="-127"/>
              </a:rPr>
              <a:t>김기현</a:t>
            </a:r>
            <a:endParaRPr lang="en-US" altLang="ko-KR" sz="1600" dirty="0">
              <a:latin typeface="나눔고딕" panose="020B0600000101010101" charset="-127"/>
              <a:ea typeface="나눔고딕" panose="020B0600000101010101" charset="-127"/>
            </a:endParaRPr>
          </a:p>
          <a:p>
            <a:r>
              <a:rPr lang="en-US" altLang="ko-KR" sz="1600" dirty="0">
                <a:latin typeface="나눔고딕" panose="020B0600000101010101" charset="-127"/>
                <a:ea typeface="나눔고딕" panose="020B0600000101010101" charset="-127"/>
              </a:rPr>
              <a:t>20140123 </a:t>
            </a:r>
            <a:r>
              <a:rPr lang="ko-KR" altLang="en-US" sz="1600" dirty="0" err="1">
                <a:latin typeface="나눔고딕" panose="020B0600000101010101" charset="-127"/>
                <a:ea typeface="나눔고딕" panose="020B0600000101010101" charset="-127"/>
              </a:rPr>
              <a:t>김남곤</a:t>
            </a:r>
            <a:endParaRPr lang="en-US" altLang="ko-KR" sz="1600" dirty="0">
              <a:latin typeface="나눔고딕" panose="020B0600000101010101" charset="-127"/>
              <a:ea typeface="나눔고딕" panose="020B0600000101010101" charset="-127"/>
            </a:endParaRPr>
          </a:p>
          <a:p>
            <a:r>
              <a:rPr lang="en-US" altLang="ko-KR" sz="1600" dirty="0">
                <a:latin typeface="나눔고딕" panose="020B0600000101010101" charset="-127"/>
                <a:ea typeface="나눔고딕" panose="020B0600000101010101" charset="-127"/>
              </a:rPr>
              <a:t>20161124 </a:t>
            </a:r>
            <a:r>
              <a:rPr lang="ko-KR" altLang="en-US" sz="1600" dirty="0">
                <a:latin typeface="나눔고딕" panose="020B0600000101010101" charset="-127"/>
                <a:ea typeface="나눔고딕" panose="020B0600000101010101" charset="-127"/>
              </a:rPr>
              <a:t>정지환</a:t>
            </a:r>
            <a:endParaRPr lang="en-US" altLang="ko-KR" sz="1600" dirty="0">
              <a:latin typeface="나눔고딕" panose="020B0600000101010101" charset="-127"/>
              <a:ea typeface="나눔고딕" panose="020B0600000101010101" charset="-127"/>
            </a:endParaRPr>
          </a:p>
          <a:p>
            <a:endParaRPr lang="ko-KR" altLang="en-US" sz="1600" dirty="0"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766E5F-5DD2-4B67-80D0-152ED912A21A}"/>
              </a:ext>
            </a:extLst>
          </p:cNvPr>
          <p:cNvSpPr txBox="1"/>
          <p:nvPr/>
        </p:nvSpPr>
        <p:spPr>
          <a:xfrm>
            <a:off x="2465304" y="2968334"/>
            <a:ext cx="4204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싱크로나이즈드</a:t>
            </a:r>
            <a:r>
              <a:rPr lang="ko-KR" altLang="en-US" dirty="0"/>
              <a:t> 수영 경기 관리 시스템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직선 연결선 21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제목 22"/>
          <p:cNvSpPr>
            <a:spLocks noGrp="1"/>
          </p:cNvSpPr>
          <p:nvPr>
            <p:ph type="title"/>
          </p:nvPr>
        </p:nvSpPr>
        <p:spPr>
          <a:xfrm>
            <a:off x="247649" y="552449"/>
            <a:ext cx="8486775" cy="855663"/>
          </a:xfrm>
        </p:spPr>
        <p:txBody>
          <a:bodyPr/>
          <a:lstStyle/>
          <a:p>
            <a:pPr algn="l"/>
            <a:r>
              <a:rPr lang="ko-KR" altLang="en-US" sz="4000" b="1" spc="-150" dirty="0">
                <a:solidFill>
                  <a:srgbClr val="1D314E"/>
                </a:solidFill>
              </a:rPr>
              <a:t>프로젝트 범위 및 요구사항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294FCAC-F513-4FE4-9338-50C75277E2CC}"/>
              </a:ext>
            </a:extLst>
          </p:cNvPr>
          <p:cNvSpPr txBox="1"/>
          <p:nvPr/>
        </p:nvSpPr>
        <p:spPr>
          <a:xfrm>
            <a:off x="6525087" y="6443990"/>
            <a:ext cx="26189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>
                <a:latin typeface="나눔고딕" panose="020B0600000101010101" charset="-127"/>
                <a:ea typeface="나눔고딕" panose="020B0600000101010101" charset="-127"/>
              </a:rPr>
              <a:t>싱크로나이즈드</a:t>
            </a:r>
            <a:r>
              <a:rPr lang="ko-KR" altLang="en-US" sz="1100" dirty="0">
                <a:latin typeface="나눔고딕" panose="020B0600000101010101" charset="-127"/>
                <a:ea typeface="나눔고딕" panose="020B0600000101010101" charset="-127"/>
              </a:rPr>
              <a:t> 수영 경기 관리 시스템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28B9038D-ED5C-4ED1-AA65-86C5E17073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1013101"/>
              </p:ext>
            </p:extLst>
          </p:nvPr>
        </p:nvGraphicFramePr>
        <p:xfrm>
          <a:off x="433422" y="1549886"/>
          <a:ext cx="8337381" cy="4263455"/>
        </p:xfrm>
        <a:graphic>
          <a:graphicData uri="http://schemas.openxmlformats.org/drawingml/2006/table">
            <a:tbl>
              <a:tblPr/>
              <a:tblGrid>
                <a:gridCol w="1695410">
                  <a:extLst>
                    <a:ext uri="{9D8B030D-6E8A-4147-A177-3AD203B41FA5}">
                      <a16:colId xmlns:a16="http://schemas.microsoft.com/office/drawing/2014/main" val="3341942875"/>
                    </a:ext>
                  </a:extLst>
                </a:gridCol>
                <a:gridCol w="6641971">
                  <a:extLst>
                    <a:ext uri="{9D8B030D-6E8A-4147-A177-3AD203B41FA5}">
                      <a16:colId xmlns:a16="http://schemas.microsoft.com/office/drawing/2014/main" val="1345745898"/>
                    </a:ext>
                  </a:extLst>
                </a:gridCol>
              </a:tblGrid>
              <a:tr h="426345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프로젝트</a:t>
                      </a: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범위 및 요구사항</a:t>
                      </a: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B87CB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"/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프로젝트 요구사항 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</a:t>
                      </a:r>
                      <a:r>
                        <a:rPr lang="ko-KR" altLang="en-US" sz="14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수영 대회의 경기 일정</a:t>
                      </a:r>
                      <a:r>
                        <a:rPr lang="en-US" altLang="ko-KR" sz="14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4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등록</a:t>
                      </a:r>
                      <a:r>
                        <a:rPr lang="en-US" altLang="ko-KR" sz="14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4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채점에 대한 체계적인 관리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342900" marR="0" lvl="0" indent="-34290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"/>
                      </a:pPr>
                      <a:r>
                        <a:rPr lang="ko-KR" altLang="en-US" sz="14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프로젝트 범위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 </a:t>
                      </a:r>
                      <a:r>
                        <a:rPr lang="en-US" altLang="ko-KR" sz="14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14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대회 정보 관리 </a:t>
                      </a:r>
                      <a:r>
                        <a:rPr lang="en-US" altLang="ko-KR" sz="14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</a:t>
                      </a:r>
                      <a:r>
                        <a:rPr lang="ko-KR" altLang="en-US" sz="14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시스템이 관리하는 대회를 관리한다</a:t>
                      </a:r>
                      <a:r>
                        <a:rPr lang="en-US" altLang="ko-KR" sz="14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 </a:t>
                      </a:r>
                      <a:r>
                        <a:rPr lang="en-US" altLang="ko-KR" sz="14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14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 정보 관리 </a:t>
                      </a:r>
                      <a:r>
                        <a:rPr lang="en-US" altLang="ko-KR" sz="14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</a:t>
                      </a:r>
                      <a:r>
                        <a:rPr lang="ko-KR" altLang="en-US" sz="14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원활한 경기 진행을 위하여 경기를 관리한다</a:t>
                      </a:r>
                      <a:r>
                        <a:rPr lang="en-US" altLang="ko-KR" sz="14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 </a:t>
                      </a:r>
                      <a:r>
                        <a:rPr lang="en-US" altLang="ko-KR" sz="14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14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회전 정보 관리 </a:t>
                      </a:r>
                      <a:r>
                        <a:rPr lang="en-US" altLang="ko-KR" sz="14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</a:t>
                      </a:r>
                      <a:r>
                        <a:rPr lang="ko-KR" altLang="en-US" sz="14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체계적인 회전 진행을 위하여 회전을 관리한다．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- </a:t>
                      </a:r>
                      <a:r>
                        <a:rPr lang="ko-KR" altLang="en-US" sz="14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참가 신청서 정보 관리 </a:t>
                      </a:r>
                      <a:r>
                        <a:rPr lang="en-US" altLang="ko-KR" sz="14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</a:t>
                      </a:r>
                      <a:r>
                        <a:rPr lang="ko-KR" altLang="en-US" sz="14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대회 신청에 필요한 참가 신청서를 관리한다</a:t>
                      </a:r>
                      <a:r>
                        <a:rPr lang="en-US" altLang="ko-KR" sz="14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 </a:t>
                      </a:r>
                      <a:r>
                        <a:rPr lang="en-US" altLang="ko-KR" sz="14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14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선수 관리 </a:t>
                      </a:r>
                      <a:r>
                        <a:rPr lang="en-US" altLang="ko-KR" sz="14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</a:t>
                      </a:r>
                      <a:r>
                        <a:rPr lang="ko-KR" altLang="en-US" sz="14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참가한 선수들을 관리한다</a:t>
                      </a:r>
                      <a:r>
                        <a:rPr lang="en-US" altLang="ko-KR" sz="14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 </a:t>
                      </a:r>
                      <a:r>
                        <a:rPr lang="en-US" altLang="ko-KR" sz="14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14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심판 정보 관리 </a:t>
                      </a:r>
                      <a:r>
                        <a:rPr lang="en-US" altLang="ko-KR" sz="14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</a:t>
                      </a:r>
                      <a:r>
                        <a:rPr lang="ko-KR" altLang="en-US" sz="14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참가한 심판들의 정보를 관리한다</a:t>
                      </a:r>
                      <a:r>
                        <a:rPr lang="en-US" altLang="ko-KR" sz="14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- </a:t>
                      </a:r>
                      <a:r>
                        <a:rPr lang="ko-KR" altLang="en-US" sz="14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점수기록자 정보 관리 </a:t>
                      </a:r>
                      <a:r>
                        <a:rPr lang="en-US" altLang="ko-KR" sz="14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</a:t>
                      </a:r>
                      <a:r>
                        <a:rPr lang="ko-KR" altLang="en-US" sz="14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참가한 점수기록자들의 정보를 관리한다</a:t>
                      </a:r>
                      <a:r>
                        <a:rPr lang="en-US" altLang="ko-KR" sz="14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 </a:t>
                      </a:r>
                      <a:r>
                        <a:rPr lang="en-US" altLang="ko-KR" sz="14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14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선수 그룹 정보 </a:t>
                      </a:r>
                      <a:r>
                        <a:rPr lang="ko-KR" altLang="en-US" sz="1400" kern="10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관리：선수</a:t>
                      </a:r>
                      <a:r>
                        <a:rPr lang="ko-KR" altLang="en-US" sz="14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그룹 정보를 관리한다</a:t>
                      </a:r>
                      <a:r>
                        <a:rPr lang="en-US" altLang="ko-KR" sz="14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98644636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07C431E3-ED3A-4BD4-A2C3-07CE0FE91296}"/>
              </a:ext>
            </a:extLst>
          </p:cNvPr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2.1 </a:t>
            </a:r>
            <a:r>
              <a:rPr lang="ko-KR" altLang="en-US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프로젝트 헌장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580944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부제목 2"/>
          <p:cNvSpPr txBox="1">
            <a:spLocks/>
          </p:cNvSpPr>
          <p:nvPr/>
        </p:nvSpPr>
        <p:spPr>
          <a:xfrm>
            <a:off x="241300" y="1302969"/>
            <a:ext cx="5173304" cy="52466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75000"/>
              </a:lnSpc>
            </a:pPr>
            <a:r>
              <a:rPr lang="en-US" altLang="ko-KR" sz="16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4.   </a:t>
            </a:r>
            <a:r>
              <a:rPr lang="ko-KR" altLang="en-US" sz="16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기본설계 기술서</a:t>
            </a:r>
            <a:endParaRPr lang="en-US" altLang="ko-KR" sz="1600" b="1" spc="-50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75000"/>
              </a:lnSpc>
            </a:pPr>
            <a:r>
              <a:rPr lang="en-US" altLang="ko-KR" sz="16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Preliminary Software Design Description(PSDD)</a:t>
            </a:r>
          </a:p>
          <a:p>
            <a:pPr marL="333375" indent="-333375">
              <a:lnSpc>
                <a:spcPct val="175000"/>
              </a:lnSpc>
              <a:tabLst>
                <a:tab pos="628650" algn="l"/>
              </a:tabLst>
            </a:pPr>
            <a:r>
              <a:rPr lang="en-US" altLang="ko-KR" sz="12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	4.1.1 </a:t>
            </a:r>
            <a:r>
              <a:rPr lang="ko-KR" altLang="en-US" sz="12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사용자 인터페이스 설계</a:t>
            </a:r>
            <a:endParaRPr lang="en-US" altLang="ko-KR" sz="1200" b="1" spc="-50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333375" indent="-333375">
              <a:lnSpc>
                <a:spcPct val="175000"/>
              </a:lnSpc>
              <a:tabLst>
                <a:tab pos="628650" algn="l"/>
              </a:tabLst>
            </a:pPr>
            <a:r>
              <a:rPr lang="en-US" altLang="ko-KR" sz="12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	4.1.2 </a:t>
            </a:r>
            <a:r>
              <a:rPr lang="ko-KR" altLang="en-US" sz="12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구조 설계</a:t>
            </a:r>
            <a:endParaRPr lang="en-US" altLang="ko-KR" sz="1200" b="1" spc="-50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333375" indent="-333375">
              <a:lnSpc>
                <a:spcPct val="175000"/>
              </a:lnSpc>
              <a:tabLst>
                <a:tab pos="628650" algn="l"/>
              </a:tabLst>
            </a:pPr>
            <a:r>
              <a:rPr lang="en-US" altLang="ko-KR" sz="12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		4.1.2.1 </a:t>
            </a:r>
            <a:r>
              <a:rPr lang="ko-KR" altLang="en-US" sz="12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설계 클래스</a:t>
            </a:r>
            <a:endParaRPr lang="en-US" altLang="ko-KR" sz="1200" b="1" spc="-50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333375" indent="-333375">
              <a:lnSpc>
                <a:spcPct val="175000"/>
              </a:lnSpc>
              <a:tabLst>
                <a:tab pos="628650" algn="l"/>
              </a:tabLst>
            </a:pPr>
            <a:r>
              <a:rPr lang="en-US" altLang="ko-KR" sz="12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		4.1.2.2 </a:t>
            </a:r>
            <a:r>
              <a:rPr lang="ko-KR" altLang="en-US" sz="12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설계 패키지</a:t>
            </a:r>
            <a:endParaRPr lang="en-US" altLang="ko-KR" sz="1200" b="1" spc="-50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333375" indent="-333375">
              <a:lnSpc>
                <a:spcPct val="175000"/>
              </a:lnSpc>
              <a:tabLst>
                <a:tab pos="628650" algn="l"/>
              </a:tabLst>
            </a:pPr>
            <a:r>
              <a:rPr lang="en-US" altLang="ko-KR" sz="12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		4.1.2.3 </a:t>
            </a:r>
            <a:r>
              <a:rPr lang="ko-KR" altLang="en-US" sz="12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설계 서브시스템</a:t>
            </a:r>
            <a:endParaRPr lang="en-US" altLang="ko-KR" sz="1200" b="1" spc="-50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333375" indent="-333375">
              <a:lnSpc>
                <a:spcPct val="175000"/>
              </a:lnSpc>
              <a:tabLst>
                <a:tab pos="628650" algn="l"/>
              </a:tabLst>
            </a:pPr>
            <a:r>
              <a:rPr lang="en-US" altLang="ko-KR" sz="12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		4.1.2.4 </a:t>
            </a:r>
            <a:r>
              <a:rPr lang="ko-KR" altLang="en-US" sz="12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설계 클래스 다이어그램</a:t>
            </a:r>
            <a:endParaRPr lang="en-US" altLang="ko-KR" sz="1200" b="1" spc="-50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333375" indent="-333375">
              <a:lnSpc>
                <a:spcPct val="175000"/>
              </a:lnSpc>
              <a:tabLst>
                <a:tab pos="628650" algn="l"/>
              </a:tabLst>
            </a:pPr>
            <a:r>
              <a:rPr lang="en-US" altLang="ko-KR" sz="12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		4.1.2.5 </a:t>
            </a:r>
            <a:r>
              <a:rPr lang="ko-KR" altLang="en-US" sz="12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설계 시퀀스 다이어그램</a:t>
            </a:r>
            <a:endParaRPr lang="en-US" altLang="ko-KR" sz="1200" b="1" spc="-50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333375" indent="-333375">
              <a:lnSpc>
                <a:spcPct val="175000"/>
              </a:lnSpc>
              <a:tabLst>
                <a:tab pos="628650" algn="l"/>
              </a:tabLst>
            </a:pPr>
            <a:r>
              <a:rPr lang="en-US" altLang="ko-KR" sz="12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		4.1.2.6 </a:t>
            </a:r>
            <a:r>
              <a:rPr lang="ko-KR" altLang="en-US" sz="12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설계 인터페이스</a:t>
            </a:r>
            <a:endParaRPr lang="en-US" altLang="ko-KR" sz="1200" b="1" spc="-50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333375" indent="-333375">
              <a:lnSpc>
                <a:spcPct val="175000"/>
              </a:lnSpc>
              <a:tabLst>
                <a:tab pos="628650" algn="l"/>
              </a:tabLst>
            </a:pPr>
            <a:r>
              <a:rPr lang="en-US" altLang="ko-KR" sz="12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		4.1.2.7 </a:t>
            </a:r>
            <a:r>
              <a:rPr lang="ko-KR" altLang="en-US" sz="12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설계 컴포넌트 모델</a:t>
            </a:r>
            <a:endParaRPr lang="en-US" altLang="ko-KR" sz="1200" b="1" spc="-50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333375" indent="-333375">
              <a:lnSpc>
                <a:spcPct val="175000"/>
              </a:lnSpc>
              <a:tabLst>
                <a:tab pos="628650" algn="l"/>
              </a:tabLst>
            </a:pPr>
            <a:r>
              <a:rPr lang="en-US" altLang="ko-KR" sz="12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	4.1.3 </a:t>
            </a:r>
            <a:r>
              <a:rPr lang="ko-KR" altLang="en-US" sz="12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데이터 설계</a:t>
            </a:r>
            <a:endParaRPr lang="en-US" altLang="ko-KR" sz="1200" b="1" spc="-50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333375" indent="-333375">
              <a:lnSpc>
                <a:spcPct val="175000"/>
              </a:lnSpc>
              <a:tabLst>
                <a:tab pos="628650" algn="l"/>
              </a:tabLst>
            </a:pPr>
            <a:r>
              <a:rPr lang="en-US" altLang="ko-KR" sz="12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		4.1.3.1 ER </a:t>
            </a:r>
            <a:r>
              <a:rPr lang="ko-KR" altLang="en-US" sz="12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다이어그램</a:t>
            </a:r>
            <a:endParaRPr lang="en-US" altLang="ko-KR" sz="1200" b="1" spc="-50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333375" indent="-333375">
              <a:lnSpc>
                <a:spcPct val="175000"/>
              </a:lnSpc>
              <a:tabLst>
                <a:tab pos="628650" algn="l"/>
              </a:tabLst>
            </a:pPr>
            <a:r>
              <a:rPr lang="en-US" altLang="ko-KR" sz="12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		4.1.3.2 </a:t>
            </a:r>
            <a:r>
              <a:rPr lang="ko-KR" altLang="en-US" sz="12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설계 테이블</a:t>
            </a:r>
            <a:endParaRPr lang="en-US" altLang="ko-KR" sz="1200" b="1" spc="-50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333375" indent="-333375">
              <a:lnSpc>
                <a:spcPct val="175000"/>
              </a:lnSpc>
              <a:tabLst>
                <a:tab pos="628650" algn="l"/>
              </a:tabLst>
            </a:pPr>
            <a:r>
              <a:rPr lang="en-US" altLang="ko-KR" sz="12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	4.1.4 </a:t>
            </a:r>
            <a:r>
              <a:rPr lang="ko-KR" altLang="en-US" sz="12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참고 자료</a:t>
            </a:r>
            <a:endParaRPr lang="en-US" altLang="ko-KR" sz="1200" b="1" spc="-50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5" name="제목 14"/>
          <p:cNvSpPr>
            <a:spLocks noGrp="1"/>
          </p:cNvSpPr>
          <p:nvPr>
            <p:ph type="title"/>
          </p:nvPr>
        </p:nvSpPr>
        <p:spPr>
          <a:xfrm>
            <a:off x="241300" y="139700"/>
            <a:ext cx="8547100" cy="901700"/>
          </a:xfrm>
        </p:spPr>
        <p:txBody>
          <a:bodyPr>
            <a:normAutofit/>
          </a:bodyPr>
          <a:lstStyle/>
          <a:p>
            <a:pPr algn="l"/>
            <a:r>
              <a:rPr lang="ko-KR" altLang="en-US" sz="2800" b="1" dirty="0">
                <a:solidFill>
                  <a:srgbClr val="1D314E"/>
                </a:solidFill>
              </a:rPr>
              <a:t>목차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3A0E9C-C07D-4175-A5CC-5008BD3D3BBA}"/>
              </a:ext>
            </a:extLst>
          </p:cNvPr>
          <p:cNvSpPr txBox="1"/>
          <p:nvPr/>
        </p:nvSpPr>
        <p:spPr>
          <a:xfrm>
            <a:off x="6525087" y="6443990"/>
            <a:ext cx="26189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>
                <a:latin typeface="나눔고딕" panose="020B0600000101010101" charset="-127"/>
                <a:ea typeface="나눔고딕" panose="020B0600000101010101" charset="-127"/>
              </a:rPr>
              <a:t>싱크로나이즈드</a:t>
            </a:r>
            <a:r>
              <a:rPr lang="ko-KR" altLang="en-US" sz="1100" dirty="0">
                <a:latin typeface="나눔고딕" panose="020B0600000101010101" charset="-127"/>
                <a:ea typeface="나눔고딕" panose="020B0600000101010101" charset="-127"/>
              </a:rPr>
              <a:t> 수영 경기 관리 시스템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BD8DB2B-D1D0-40AE-B6EC-81D5A50DE06F}"/>
              </a:ext>
            </a:extLst>
          </p:cNvPr>
          <p:cNvCxnSpPr>
            <a:cxnSpLocks/>
          </p:cNvCxnSpPr>
          <p:nvPr/>
        </p:nvCxnSpPr>
        <p:spPr>
          <a:xfrm flipV="1">
            <a:off x="364473" y="2176453"/>
            <a:ext cx="4782336" cy="1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556365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5.1.1 </a:t>
            </a:r>
            <a:r>
              <a:rPr lang="ko-KR" altLang="en-US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사용자 인터페이스 설계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22" name="직선 연결선 21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제목 22"/>
          <p:cNvSpPr>
            <a:spLocks noGrp="1"/>
          </p:cNvSpPr>
          <p:nvPr>
            <p:ph type="title"/>
          </p:nvPr>
        </p:nvSpPr>
        <p:spPr>
          <a:xfrm>
            <a:off x="247649" y="552449"/>
            <a:ext cx="8486775" cy="855663"/>
          </a:xfrm>
        </p:spPr>
        <p:txBody>
          <a:bodyPr/>
          <a:lstStyle/>
          <a:p>
            <a:pPr algn="l"/>
            <a:r>
              <a:rPr lang="ko-KR" altLang="en-US" sz="4000" b="1" spc="-150" dirty="0">
                <a:solidFill>
                  <a:srgbClr val="1D314E"/>
                </a:solidFill>
              </a:rPr>
              <a:t>사용자 인터페이스 설계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294FCAC-F513-4FE4-9338-50C75277E2CC}"/>
              </a:ext>
            </a:extLst>
          </p:cNvPr>
          <p:cNvSpPr txBox="1"/>
          <p:nvPr/>
        </p:nvSpPr>
        <p:spPr>
          <a:xfrm>
            <a:off x="6525087" y="6443990"/>
            <a:ext cx="26189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>
                <a:latin typeface="나눔고딕" panose="020B0600000101010101" charset="-127"/>
                <a:ea typeface="나눔고딕" panose="020B0600000101010101" charset="-127"/>
              </a:rPr>
              <a:t>싱크로나이즈드</a:t>
            </a:r>
            <a:r>
              <a:rPr lang="ko-KR" altLang="en-US" sz="1100" dirty="0">
                <a:latin typeface="나눔고딕" panose="020B0600000101010101" charset="-127"/>
                <a:ea typeface="나눔고딕" panose="020B0600000101010101" charset="-127"/>
              </a:rPr>
              <a:t> 수영 경기 관리 시스템</a:t>
            </a:r>
          </a:p>
        </p:txBody>
      </p:sp>
      <p:pic>
        <p:nvPicPr>
          <p:cNvPr id="1064" name="Picture 4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802" y="1275347"/>
            <a:ext cx="8406001" cy="51686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2734139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직선 연결선 21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제목 22"/>
          <p:cNvSpPr>
            <a:spLocks noGrp="1"/>
          </p:cNvSpPr>
          <p:nvPr>
            <p:ph type="title"/>
          </p:nvPr>
        </p:nvSpPr>
        <p:spPr>
          <a:xfrm>
            <a:off x="247649" y="552449"/>
            <a:ext cx="8486775" cy="855663"/>
          </a:xfrm>
        </p:spPr>
        <p:txBody>
          <a:bodyPr/>
          <a:lstStyle/>
          <a:p>
            <a:pPr algn="l"/>
            <a:r>
              <a:rPr lang="ko-KR" altLang="en-US" sz="4000" b="1" spc="-150" dirty="0">
                <a:solidFill>
                  <a:srgbClr val="1D314E"/>
                </a:solidFill>
              </a:rPr>
              <a:t>사용자 인터페이스 설계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294FCAC-F513-4FE4-9338-50C75277E2CC}"/>
              </a:ext>
            </a:extLst>
          </p:cNvPr>
          <p:cNvSpPr txBox="1"/>
          <p:nvPr/>
        </p:nvSpPr>
        <p:spPr>
          <a:xfrm>
            <a:off x="6525087" y="6443990"/>
            <a:ext cx="26189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>
                <a:latin typeface="나눔고딕" panose="020B0600000101010101" charset="-127"/>
                <a:ea typeface="나눔고딕" panose="020B0600000101010101" charset="-127"/>
              </a:rPr>
              <a:t>싱크로나이즈드</a:t>
            </a:r>
            <a:r>
              <a:rPr lang="ko-KR" altLang="en-US" sz="1100" dirty="0">
                <a:latin typeface="나눔고딕" panose="020B0600000101010101" charset="-127"/>
                <a:ea typeface="나눔고딕" panose="020B0600000101010101" charset="-127"/>
              </a:rPr>
              <a:t> 수영 경기 관리 시스템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803" y="1357640"/>
            <a:ext cx="8406000" cy="5086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796BC09-583C-4E45-A33A-ED1D57028E1E}"/>
              </a:ext>
            </a:extLst>
          </p:cNvPr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5.1.1 </a:t>
            </a:r>
            <a:r>
              <a:rPr lang="ko-KR" altLang="en-US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사용자 인터페이스 설계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5919472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직선 연결선 21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제목 22"/>
          <p:cNvSpPr>
            <a:spLocks noGrp="1"/>
          </p:cNvSpPr>
          <p:nvPr>
            <p:ph type="title"/>
          </p:nvPr>
        </p:nvSpPr>
        <p:spPr>
          <a:xfrm>
            <a:off x="247649" y="552449"/>
            <a:ext cx="8486775" cy="855663"/>
          </a:xfrm>
        </p:spPr>
        <p:txBody>
          <a:bodyPr/>
          <a:lstStyle/>
          <a:p>
            <a:pPr algn="l"/>
            <a:r>
              <a:rPr lang="ko-KR" altLang="en-US" sz="4000" b="1" spc="-150" dirty="0">
                <a:solidFill>
                  <a:srgbClr val="1D314E"/>
                </a:solidFill>
              </a:rPr>
              <a:t>사용자 인터페이스 설계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294FCAC-F513-4FE4-9338-50C75277E2CC}"/>
              </a:ext>
            </a:extLst>
          </p:cNvPr>
          <p:cNvSpPr txBox="1"/>
          <p:nvPr/>
        </p:nvSpPr>
        <p:spPr>
          <a:xfrm>
            <a:off x="6525087" y="6443990"/>
            <a:ext cx="26189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>
                <a:latin typeface="나눔고딕" panose="020B0600000101010101" charset="-127"/>
                <a:ea typeface="나눔고딕" panose="020B0600000101010101" charset="-127"/>
              </a:rPr>
              <a:t>싱크로나이즈드</a:t>
            </a:r>
            <a:r>
              <a:rPr lang="ko-KR" altLang="en-US" sz="1100" dirty="0">
                <a:latin typeface="나눔고딕" panose="020B0600000101010101" charset="-127"/>
                <a:ea typeface="나눔고딕" panose="020B0600000101010101" charset="-127"/>
              </a:rPr>
              <a:t> 수영 경기 관리 시스템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803" y="1247775"/>
            <a:ext cx="8406000" cy="51962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1F7D52F-8860-43CF-9B6B-BDAE9A3DB59A}"/>
              </a:ext>
            </a:extLst>
          </p:cNvPr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5.1.1 </a:t>
            </a:r>
            <a:r>
              <a:rPr lang="ko-KR" altLang="en-US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사용자 인터페이스 설계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213829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직선 연결선 21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제목 22"/>
          <p:cNvSpPr>
            <a:spLocks noGrp="1"/>
          </p:cNvSpPr>
          <p:nvPr>
            <p:ph type="title"/>
          </p:nvPr>
        </p:nvSpPr>
        <p:spPr>
          <a:xfrm>
            <a:off x="247649" y="552449"/>
            <a:ext cx="8486775" cy="855663"/>
          </a:xfrm>
        </p:spPr>
        <p:txBody>
          <a:bodyPr/>
          <a:lstStyle/>
          <a:p>
            <a:pPr algn="l"/>
            <a:r>
              <a:rPr lang="ko-KR" altLang="en-US" sz="4000" b="1" spc="-150" dirty="0">
                <a:solidFill>
                  <a:srgbClr val="1D314E"/>
                </a:solidFill>
              </a:rPr>
              <a:t>사용자 인터페이스 설계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294FCAC-F513-4FE4-9338-50C75277E2CC}"/>
              </a:ext>
            </a:extLst>
          </p:cNvPr>
          <p:cNvSpPr txBox="1"/>
          <p:nvPr/>
        </p:nvSpPr>
        <p:spPr>
          <a:xfrm>
            <a:off x="6525087" y="6443990"/>
            <a:ext cx="26189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>
                <a:latin typeface="나눔고딕" panose="020B0600000101010101" charset="-127"/>
                <a:ea typeface="나눔고딕" panose="020B0600000101010101" charset="-127"/>
              </a:rPr>
              <a:t>싱크로나이즈드</a:t>
            </a:r>
            <a:r>
              <a:rPr lang="ko-KR" altLang="en-US" sz="1100" dirty="0">
                <a:latin typeface="나눔고딕" panose="020B0600000101010101" charset="-127"/>
                <a:ea typeface="나눔고딕" panose="020B0600000101010101" charset="-127"/>
              </a:rPr>
              <a:t> 수영 경기 관리 시스템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803" y="1297155"/>
            <a:ext cx="8406000" cy="51468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C7BEE46-A8F6-437F-9023-480945DC3A7D}"/>
              </a:ext>
            </a:extLst>
          </p:cNvPr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5.1.1 </a:t>
            </a:r>
            <a:r>
              <a:rPr lang="ko-KR" altLang="en-US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사용자 인터페이스 설계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4419872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직선 연결선 21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제목 22"/>
          <p:cNvSpPr>
            <a:spLocks noGrp="1"/>
          </p:cNvSpPr>
          <p:nvPr>
            <p:ph type="title"/>
          </p:nvPr>
        </p:nvSpPr>
        <p:spPr>
          <a:xfrm>
            <a:off x="247649" y="552449"/>
            <a:ext cx="8486775" cy="855663"/>
          </a:xfrm>
        </p:spPr>
        <p:txBody>
          <a:bodyPr/>
          <a:lstStyle/>
          <a:p>
            <a:pPr algn="l"/>
            <a:r>
              <a:rPr lang="ko-KR" altLang="en-US" sz="4000" b="1" spc="-150" dirty="0">
                <a:solidFill>
                  <a:srgbClr val="1D314E"/>
                </a:solidFill>
              </a:rPr>
              <a:t>사용자 인터페이스 설계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294FCAC-F513-4FE4-9338-50C75277E2CC}"/>
              </a:ext>
            </a:extLst>
          </p:cNvPr>
          <p:cNvSpPr txBox="1"/>
          <p:nvPr/>
        </p:nvSpPr>
        <p:spPr>
          <a:xfrm>
            <a:off x="6525087" y="6443990"/>
            <a:ext cx="26189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>
                <a:latin typeface="나눔고딕" panose="020B0600000101010101" charset="-127"/>
                <a:ea typeface="나눔고딕" panose="020B0600000101010101" charset="-127"/>
              </a:rPr>
              <a:t>싱크로나이즈드</a:t>
            </a:r>
            <a:r>
              <a:rPr lang="ko-KR" altLang="en-US" sz="1100" dirty="0">
                <a:latin typeface="나눔고딕" panose="020B0600000101010101" charset="-127"/>
                <a:ea typeface="나눔고딕" panose="020B0600000101010101" charset="-127"/>
              </a:rPr>
              <a:t> 수영 경기 관리 시스템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803" y="1292392"/>
            <a:ext cx="8406000" cy="51515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C40B209-A857-492B-8490-191266DE6D28}"/>
              </a:ext>
            </a:extLst>
          </p:cNvPr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5.1.1 </a:t>
            </a:r>
            <a:r>
              <a:rPr lang="ko-KR" altLang="en-US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사용자 인터페이스 설계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7597394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5.1.2 </a:t>
            </a:r>
            <a:r>
              <a:rPr lang="ko-KR" altLang="en-US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구조설계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22" name="직선 연결선 21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제목 22"/>
          <p:cNvSpPr>
            <a:spLocks noGrp="1"/>
          </p:cNvSpPr>
          <p:nvPr>
            <p:ph type="title"/>
          </p:nvPr>
        </p:nvSpPr>
        <p:spPr>
          <a:xfrm>
            <a:off x="247649" y="552449"/>
            <a:ext cx="8486775" cy="855663"/>
          </a:xfrm>
        </p:spPr>
        <p:txBody>
          <a:bodyPr/>
          <a:lstStyle/>
          <a:p>
            <a:pPr algn="l"/>
            <a:r>
              <a:rPr lang="ko-KR" altLang="en-US" sz="4000" b="1" spc="-150" dirty="0">
                <a:solidFill>
                  <a:srgbClr val="1D314E"/>
                </a:solidFill>
              </a:rPr>
              <a:t>설계 클래스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294FCAC-F513-4FE4-9338-50C75277E2CC}"/>
              </a:ext>
            </a:extLst>
          </p:cNvPr>
          <p:cNvSpPr txBox="1"/>
          <p:nvPr/>
        </p:nvSpPr>
        <p:spPr>
          <a:xfrm>
            <a:off x="6525087" y="6443990"/>
            <a:ext cx="26189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>
                <a:latin typeface="나눔고딕" panose="020B0600000101010101" charset="-127"/>
                <a:ea typeface="나눔고딕" panose="020B0600000101010101" charset="-127"/>
              </a:rPr>
              <a:t>싱크로나이즈드</a:t>
            </a:r>
            <a:r>
              <a:rPr lang="ko-KR" altLang="en-US" sz="1100" dirty="0">
                <a:latin typeface="나눔고딕" panose="020B0600000101010101" charset="-127"/>
                <a:ea typeface="나눔고딕" panose="020B0600000101010101" charset="-127"/>
              </a:rPr>
              <a:t> 수영 경기 관리 시스템</a:t>
            </a:r>
          </a:p>
        </p:txBody>
      </p:sp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3889375" y="16002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9325" y="1239253"/>
            <a:ext cx="4705350" cy="5204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1538060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직선 연결선 21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제목 22"/>
          <p:cNvSpPr>
            <a:spLocks noGrp="1"/>
          </p:cNvSpPr>
          <p:nvPr>
            <p:ph type="title"/>
          </p:nvPr>
        </p:nvSpPr>
        <p:spPr>
          <a:xfrm>
            <a:off x="247649" y="552449"/>
            <a:ext cx="8486775" cy="855663"/>
          </a:xfrm>
        </p:spPr>
        <p:txBody>
          <a:bodyPr/>
          <a:lstStyle/>
          <a:p>
            <a:pPr algn="l"/>
            <a:r>
              <a:rPr lang="ko-KR" altLang="en-US" sz="4000" b="1" spc="-150" dirty="0">
                <a:solidFill>
                  <a:srgbClr val="1D314E"/>
                </a:solidFill>
              </a:rPr>
              <a:t>설계 클래스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294FCAC-F513-4FE4-9338-50C75277E2CC}"/>
              </a:ext>
            </a:extLst>
          </p:cNvPr>
          <p:cNvSpPr txBox="1"/>
          <p:nvPr/>
        </p:nvSpPr>
        <p:spPr>
          <a:xfrm>
            <a:off x="6525087" y="6443990"/>
            <a:ext cx="26189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>
                <a:latin typeface="나눔고딕" panose="020B0600000101010101" charset="-127"/>
                <a:ea typeface="나눔고딕" panose="020B0600000101010101" charset="-127"/>
              </a:rPr>
              <a:t>싱크로나이즈드</a:t>
            </a:r>
            <a:r>
              <a:rPr lang="ko-KR" altLang="en-US" sz="1100" dirty="0">
                <a:latin typeface="나눔고딕" panose="020B0600000101010101" charset="-127"/>
                <a:ea typeface="나눔고딕" panose="020B0600000101010101" charset="-127"/>
              </a:rPr>
              <a:t> 수영 경기 관리 시스템</a:t>
            </a: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3889375" y="16002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8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4178" y="1351123"/>
            <a:ext cx="4667250" cy="2943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79FD7FA-CD94-44A1-B5F6-F23C65CCA8E1}"/>
              </a:ext>
            </a:extLst>
          </p:cNvPr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5.1.2 </a:t>
            </a:r>
            <a:r>
              <a:rPr lang="ko-KR" altLang="en-US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구조설계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9943455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직선 연결선 21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제목 22"/>
          <p:cNvSpPr>
            <a:spLocks noGrp="1"/>
          </p:cNvSpPr>
          <p:nvPr>
            <p:ph type="title"/>
          </p:nvPr>
        </p:nvSpPr>
        <p:spPr>
          <a:xfrm>
            <a:off x="247649" y="552449"/>
            <a:ext cx="8486775" cy="855663"/>
          </a:xfrm>
        </p:spPr>
        <p:txBody>
          <a:bodyPr/>
          <a:lstStyle/>
          <a:p>
            <a:pPr algn="l"/>
            <a:r>
              <a:rPr lang="ko-KR" altLang="en-US" sz="4000" b="1" spc="-150" dirty="0">
                <a:solidFill>
                  <a:srgbClr val="1D314E"/>
                </a:solidFill>
              </a:rPr>
              <a:t>설계 클래스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294FCAC-F513-4FE4-9338-50C75277E2CC}"/>
              </a:ext>
            </a:extLst>
          </p:cNvPr>
          <p:cNvSpPr txBox="1"/>
          <p:nvPr/>
        </p:nvSpPr>
        <p:spPr>
          <a:xfrm>
            <a:off x="6525087" y="6443990"/>
            <a:ext cx="26189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>
                <a:latin typeface="나눔고딕" panose="020B0600000101010101" charset="-127"/>
                <a:ea typeface="나눔고딕" panose="020B0600000101010101" charset="-127"/>
              </a:rPr>
              <a:t>싱크로나이즈드</a:t>
            </a:r>
            <a:r>
              <a:rPr lang="ko-KR" altLang="en-US" sz="1100" dirty="0">
                <a:latin typeface="나눔고딕" panose="020B0600000101010101" charset="-127"/>
                <a:ea typeface="나눔고딕" panose="020B0600000101010101" charset="-127"/>
              </a:rPr>
              <a:t> 수영 경기 관리 시스템</a:t>
            </a:r>
          </a:p>
        </p:txBody>
      </p:sp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3889375" y="16002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1303" y="1215440"/>
            <a:ext cx="4953000" cy="5228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CE66B74-9B6E-4B57-9DDF-6809BA28F1A4}"/>
              </a:ext>
            </a:extLst>
          </p:cNvPr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5.1.2 </a:t>
            </a:r>
            <a:r>
              <a:rPr lang="ko-KR" altLang="en-US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구조설계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958108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직선 연결선 21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제목 22"/>
          <p:cNvSpPr>
            <a:spLocks noGrp="1"/>
          </p:cNvSpPr>
          <p:nvPr>
            <p:ph type="title"/>
          </p:nvPr>
        </p:nvSpPr>
        <p:spPr>
          <a:xfrm>
            <a:off x="247649" y="552449"/>
            <a:ext cx="8486775" cy="855663"/>
          </a:xfrm>
        </p:spPr>
        <p:txBody>
          <a:bodyPr/>
          <a:lstStyle/>
          <a:p>
            <a:pPr algn="l"/>
            <a:r>
              <a:rPr lang="ko-KR" altLang="en-US" sz="4000" b="1" spc="-150" dirty="0">
                <a:solidFill>
                  <a:srgbClr val="1D314E"/>
                </a:solidFill>
              </a:rPr>
              <a:t>설계 클래스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294FCAC-F513-4FE4-9338-50C75277E2CC}"/>
              </a:ext>
            </a:extLst>
          </p:cNvPr>
          <p:cNvSpPr txBox="1"/>
          <p:nvPr/>
        </p:nvSpPr>
        <p:spPr>
          <a:xfrm>
            <a:off x="6525087" y="6443990"/>
            <a:ext cx="26189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>
                <a:latin typeface="나눔고딕" panose="020B0600000101010101" charset="-127"/>
                <a:ea typeface="나눔고딕" panose="020B0600000101010101" charset="-127"/>
              </a:rPr>
              <a:t>싱크로나이즈드</a:t>
            </a:r>
            <a:r>
              <a:rPr lang="ko-KR" altLang="en-US" sz="1100" dirty="0">
                <a:latin typeface="나눔고딕" panose="020B0600000101010101" charset="-127"/>
                <a:ea typeface="나눔고딕" panose="020B0600000101010101" charset="-127"/>
              </a:rPr>
              <a:t> 수영 경기 관리 시스템</a:t>
            </a: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3889375" y="16002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8453" y="1294398"/>
            <a:ext cx="4838700" cy="51495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FFE8A32-60A5-4533-8778-E9C0D356BE85}"/>
              </a:ext>
            </a:extLst>
          </p:cNvPr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5.1.2 </a:t>
            </a:r>
            <a:r>
              <a:rPr lang="ko-KR" altLang="en-US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구조설계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900239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직선 연결선 21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제목 22"/>
          <p:cNvSpPr>
            <a:spLocks noGrp="1"/>
          </p:cNvSpPr>
          <p:nvPr>
            <p:ph type="title"/>
          </p:nvPr>
        </p:nvSpPr>
        <p:spPr>
          <a:xfrm>
            <a:off x="247649" y="552449"/>
            <a:ext cx="8486775" cy="855663"/>
          </a:xfrm>
        </p:spPr>
        <p:txBody>
          <a:bodyPr/>
          <a:lstStyle/>
          <a:p>
            <a:pPr algn="l"/>
            <a:r>
              <a:rPr lang="ko-KR" altLang="en-US" sz="4000" b="1" spc="-150" dirty="0">
                <a:solidFill>
                  <a:srgbClr val="1D314E"/>
                </a:solidFill>
              </a:rPr>
              <a:t>프로젝트 위험 요소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294FCAC-F513-4FE4-9338-50C75277E2CC}"/>
              </a:ext>
            </a:extLst>
          </p:cNvPr>
          <p:cNvSpPr txBox="1"/>
          <p:nvPr/>
        </p:nvSpPr>
        <p:spPr>
          <a:xfrm>
            <a:off x="6525087" y="6443990"/>
            <a:ext cx="26189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>
                <a:latin typeface="나눔고딕" panose="020B0600000101010101" charset="-127"/>
                <a:ea typeface="나눔고딕" panose="020B0600000101010101" charset="-127"/>
              </a:rPr>
              <a:t>싱크로나이즈드</a:t>
            </a:r>
            <a:r>
              <a:rPr lang="ko-KR" altLang="en-US" sz="1100" dirty="0">
                <a:latin typeface="나눔고딕" panose="020B0600000101010101" charset="-127"/>
                <a:ea typeface="나눔고딕" panose="020B0600000101010101" charset="-127"/>
              </a:rPr>
              <a:t> 수영 경기 관리 시스템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E0DC22D-050C-4C82-B3AD-854A3A9582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9108793"/>
              </p:ext>
            </p:extLst>
          </p:nvPr>
        </p:nvGraphicFramePr>
        <p:xfrm>
          <a:off x="555246" y="1549886"/>
          <a:ext cx="8033507" cy="4495807"/>
        </p:xfrm>
        <a:graphic>
          <a:graphicData uri="http://schemas.openxmlformats.org/drawingml/2006/table">
            <a:tbl>
              <a:tblPr/>
              <a:tblGrid>
                <a:gridCol w="1633617">
                  <a:extLst>
                    <a:ext uri="{9D8B030D-6E8A-4147-A177-3AD203B41FA5}">
                      <a16:colId xmlns:a16="http://schemas.microsoft.com/office/drawing/2014/main" val="632913897"/>
                    </a:ext>
                  </a:extLst>
                </a:gridCol>
                <a:gridCol w="6399890">
                  <a:extLst>
                    <a:ext uri="{9D8B030D-6E8A-4147-A177-3AD203B41FA5}">
                      <a16:colId xmlns:a16="http://schemas.microsoft.com/office/drawing/2014/main" val="2274810502"/>
                    </a:ext>
                  </a:extLst>
                </a:gridCol>
              </a:tblGrid>
              <a:tr h="449580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프로젝트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위험 요소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B87CB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"/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프로젝트에 필요한 숙련된 인력 부족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필요한 전문 지식 교육 실시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342900" marR="0" lvl="0" indent="-34290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"/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프로젝트 중 요구사항 변경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요구사항 변경에도 빠르게 대처 가능해야 함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고객과의 많은 대화를 통해 요구 사항을 제대로 분석해야 함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342900" marR="0" lvl="0" indent="-34290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"/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프로젝트 중 팀원 간 의견 충돌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팀장 중심의 원활한 소통 유도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342900" marR="0" lvl="0" indent="-34290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"/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프로젝트 중 고객과의 의사소통 문제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산출 문서를 통해 고객과 원활한 의사소통 유도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342900" marR="0" lvl="0" indent="-34290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"/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프로젝트 편성 예산의 범위를 벗어난 예산 초과 발생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철저한 프로젝트 계획과 일정 관리 필요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342900" marR="0" lvl="0" indent="-34290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"/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시스템의 불량 또는 결함 발생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철저한 품질 관리 필요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8672408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C6A830F5-43D9-4708-8D9F-00AAAAE45197}"/>
              </a:ext>
            </a:extLst>
          </p:cNvPr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2.1 </a:t>
            </a:r>
            <a:r>
              <a:rPr lang="ko-KR" altLang="en-US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프로젝트 헌장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01515432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직선 연결선 21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제목 22"/>
          <p:cNvSpPr>
            <a:spLocks noGrp="1"/>
          </p:cNvSpPr>
          <p:nvPr>
            <p:ph type="title"/>
          </p:nvPr>
        </p:nvSpPr>
        <p:spPr>
          <a:xfrm>
            <a:off x="247649" y="552449"/>
            <a:ext cx="8486775" cy="855663"/>
          </a:xfrm>
        </p:spPr>
        <p:txBody>
          <a:bodyPr/>
          <a:lstStyle/>
          <a:p>
            <a:pPr algn="l"/>
            <a:r>
              <a:rPr lang="ko-KR" altLang="en-US" sz="4000" b="1" spc="-150" dirty="0">
                <a:solidFill>
                  <a:srgbClr val="1D314E"/>
                </a:solidFill>
              </a:rPr>
              <a:t>설계 클래스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294FCAC-F513-4FE4-9338-50C75277E2CC}"/>
              </a:ext>
            </a:extLst>
          </p:cNvPr>
          <p:cNvSpPr txBox="1"/>
          <p:nvPr/>
        </p:nvSpPr>
        <p:spPr>
          <a:xfrm>
            <a:off x="6525087" y="6443990"/>
            <a:ext cx="26189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>
                <a:latin typeface="나눔고딕" panose="020B0600000101010101" charset="-127"/>
                <a:ea typeface="나눔고딕" panose="020B0600000101010101" charset="-127"/>
              </a:rPr>
              <a:t>싱크로나이즈드</a:t>
            </a:r>
            <a:r>
              <a:rPr lang="ko-KR" altLang="en-US" sz="1100" dirty="0">
                <a:latin typeface="나눔고딕" panose="020B0600000101010101" charset="-127"/>
                <a:ea typeface="나눔고딕" panose="020B0600000101010101" charset="-127"/>
              </a:rPr>
              <a:t> 수영 경기 관리 시스템</a:t>
            </a: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3889375" y="16002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7413" y="1290638"/>
            <a:ext cx="4829175" cy="51533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E6223AB-7447-4281-B0C3-4E8854535730}"/>
              </a:ext>
            </a:extLst>
          </p:cNvPr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5.1.2 </a:t>
            </a:r>
            <a:r>
              <a:rPr lang="ko-KR" altLang="en-US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구조설계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72166950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직선 연결선 21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제목 22"/>
          <p:cNvSpPr>
            <a:spLocks noGrp="1"/>
          </p:cNvSpPr>
          <p:nvPr>
            <p:ph type="title"/>
          </p:nvPr>
        </p:nvSpPr>
        <p:spPr>
          <a:xfrm>
            <a:off x="247649" y="552449"/>
            <a:ext cx="8486775" cy="855663"/>
          </a:xfrm>
        </p:spPr>
        <p:txBody>
          <a:bodyPr/>
          <a:lstStyle/>
          <a:p>
            <a:pPr algn="l"/>
            <a:r>
              <a:rPr lang="ko-KR" altLang="en-US" sz="4000" b="1" spc="-150" dirty="0">
                <a:solidFill>
                  <a:srgbClr val="1D314E"/>
                </a:solidFill>
              </a:rPr>
              <a:t>설계 패키지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294FCAC-F513-4FE4-9338-50C75277E2CC}"/>
              </a:ext>
            </a:extLst>
          </p:cNvPr>
          <p:cNvSpPr txBox="1"/>
          <p:nvPr/>
        </p:nvSpPr>
        <p:spPr>
          <a:xfrm>
            <a:off x="6525087" y="6443990"/>
            <a:ext cx="26189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>
                <a:latin typeface="나눔고딕" panose="020B0600000101010101" charset="-127"/>
                <a:ea typeface="나눔고딕" panose="020B0600000101010101" charset="-127"/>
              </a:rPr>
              <a:t>싱크로나이즈드</a:t>
            </a:r>
            <a:r>
              <a:rPr lang="ko-KR" altLang="en-US" sz="1100" dirty="0">
                <a:latin typeface="나눔고딕" panose="020B0600000101010101" charset="-127"/>
                <a:ea typeface="나눔고딕" panose="020B0600000101010101" charset="-127"/>
              </a:rPr>
              <a:t> 수영 경기 관리 시스템</a:t>
            </a: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3889375" y="16002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8375" y="1275347"/>
            <a:ext cx="4667250" cy="51686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DDB2D97-C1D2-47EC-8228-9A6BE53C4017}"/>
              </a:ext>
            </a:extLst>
          </p:cNvPr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5.1.2 </a:t>
            </a:r>
            <a:r>
              <a:rPr lang="ko-KR" altLang="en-US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구조설계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4437138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직선 연결선 21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제목 22"/>
          <p:cNvSpPr>
            <a:spLocks noGrp="1"/>
          </p:cNvSpPr>
          <p:nvPr>
            <p:ph type="title"/>
          </p:nvPr>
        </p:nvSpPr>
        <p:spPr>
          <a:xfrm>
            <a:off x="247649" y="552449"/>
            <a:ext cx="8486775" cy="855663"/>
          </a:xfrm>
        </p:spPr>
        <p:txBody>
          <a:bodyPr/>
          <a:lstStyle/>
          <a:p>
            <a:pPr algn="l"/>
            <a:r>
              <a:rPr lang="ko-KR" altLang="en-US" sz="4000" b="1" spc="-150" dirty="0">
                <a:solidFill>
                  <a:srgbClr val="1D314E"/>
                </a:solidFill>
              </a:rPr>
              <a:t>설계 패키지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294FCAC-F513-4FE4-9338-50C75277E2CC}"/>
              </a:ext>
            </a:extLst>
          </p:cNvPr>
          <p:cNvSpPr txBox="1"/>
          <p:nvPr/>
        </p:nvSpPr>
        <p:spPr>
          <a:xfrm>
            <a:off x="6525087" y="6443990"/>
            <a:ext cx="26189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>
                <a:latin typeface="나눔고딕" panose="020B0600000101010101" charset="-127"/>
                <a:ea typeface="나눔고딕" panose="020B0600000101010101" charset="-127"/>
              </a:rPr>
              <a:t>싱크로나이즈드</a:t>
            </a:r>
            <a:r>
              <a:rPr lang="ko-KR" altLang="en-US" sz="1100" dirty="0">
                <a:latin typeface="나눔고딕" panose="020B0600000101010101" charset="-127"/>
                <a:ea typeface="나눔고딕" panose="020B0600000101010101" charset="-127"/>
              </a:rPr>
              <a:t> 수영 경기 관리 시스템</a:t>
            </a: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3889375" y="16002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8940" y="1272667"/>
            <a:ext cx="4657725" cy="5171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FA97ACD-4840-45CE-B579-FF05DB6A97CA}"/>
              </a:ext>
            </a:extLst>
          </p:cNvPr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5.1.2 </a:t>
            </a:r>
            <a:r>
              <a:rPr lang="ko-KR" altLang="en-US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구조설계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7244549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직선 연결선 21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제목 22"/>
          <p:cNvSpPr>
            <a:spLocks noGrp="1"/>
          </p:cNvSpPr>
          <p:nvPr>
            <p:ph type="title"/>
          </p:nvPr>
        </p:nvSpPr>
        <p:spPr>
          <a:xfrm>
            <a:off x="247649" y="552449"/>
            <a:ext cx="8486775" cy="855663"/>
          </a:xfrm>
        </p:spPr>
        <p:txBody>
          <a:bodyPr/>
          <a:lstStyle/>
          <a:p>
            <a:pPr algn="l"/>
            <a:r>
              <a:rPr lang="ko-KR" altLang="en-US" sz="4000" b="1" spc="-150" dirty="0">
                <a:solidFill>
                  <a:srgbClr val="1D314E"/>
                </a:solidFill>
              </a:rPr>
              <a:t>설계 패키지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294FCAC-F513-4FE4-9338-50C75277E2CC}"/>
              </a:ext>
            </a:extLst>
          </p:cNvPr>
          <p:cNvSpPr txBox="1"/>
          <p:nvPr/>
        </p:nvSpPr>
        <p:spPr>
          <a:xfrm>
            <a:off x="6525087" y="6443990"/>
            <a:ext cx="26189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>
                <a:latin typeface="나눔고딕" panose="020B0600000101010101" charset="-127"/>
                <a:ea typeface="나눔고딕" panose="020B0600000101010101" charset="-127"/>
              </a:rPr>
              <a:t>싱크로나이즈드</a:t>
            </a:r>
            <a:r>
              <a:rPr lang="ko-KR" altLang="en-US" sz="1100" dirty="0">
                <a:latin typeface="나눔고딕" panose="020B0600000101010101" charset="-127"/>
                <a:ea typeface="나눔고딕" panose="020B0600000101010101" charset="-127"/>
              </a:rPr>
              <a:t> 수영 경기 관리 시스템</a:t>
            </a: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3889375" y="16002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8375" y="1227221"/>
            <a:ext cx="4667250" cy="52167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A0B4909-A81E-4FAA-BA5A-BD7617711DF7}"/>
              </a:ext>
            </a:extLst>
          </p:cNvPr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5.1.2 </a:t>
            </a:r>
            <a:r>
              <a:rPr lang="ko-KR" altLang="en-US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구조설계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4446885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직선 연결선 21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제목 22"/>
          <p:cNvSpPr>
            <a:spLocks noGrp="1"/>
          </p:cNvSpPr>
          <p:nvPr>
            <p:ph type="title"/>
          </p:nvPr>
        </p:nvSpPr>
        <p:spPr>
          <a:xfrm>
            <a:off x="247649" y="552449"/>
            <a:ext cx="8486775" cy="855663"/>
          </a:xfrm>
        </p:spPr>
        <p:txBody>
          <a:bodyPr/>
          <a:lstStyle/>
          <a:p>
            <a:pPr algn="l"/>
            <a:r>
              <a:rPr lang="ko-KR" altLang="en-US" sz="4000" b="1" spc="-150" dirty="0">
                <a:solidFill>
                  <a:srgbClr val="1D314E"/>
                </a:solidFill>
              </a:rPr>
              <a:t>설계 패키지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294FCAC-F513-4FE4-9338-50C75277E2CC}"/>
              </a:ext>
            </a:extLst>
          </p:cNvPr>
          <p:cNvSpPr txBox="1"/>
          <p:nvPr/>
        </p:nvSpPr>
        <p:spPr>
          <a:xfrm>
            <a:off x="6525087" y="6443990"/>
            <a:ext cx="26189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>
                <a:latin typeface="나눔고딕" panose="020B0600000101010101" charset="-127"/>
                <a:ea typeface="나눔고딕" panose="020B0600000101010101" charset="-127"/>
              </a:rPr>
              <a:t>싱크로나이즈드</a:t>
            </a:r>
            <a:r>
              <a:rPr lang="ko-KR" altLang="en-US" sz="1100" dirty="0">
                <a:latin typeface="나눔고딕" panose="020B0600000101010101" charset="-127"/>
                <a:ea typeface="나눔고딕" panose="020B0600000101010101" charset="-127"/>
              </a:rPr>
              <a:t> 수영 경기 관리 시스템</a:t>
            </a: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3889375" y="16002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4563" y="1833563"/>
            <a:ext cx="4714875" cy="319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E6FC074-1CE8-4187-9223-BC3B6F0EF49B}"/>
              </a:ext>
            </a:extLst>
          </p:cNvPr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5.1.2 </a:t>
            </a:r>
            <a:r>
              <a:rPr lang="ko-KR" altLang="en-US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구조설계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00942262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직선 연결선 21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제목 22"/>
          <p:cNvSpPr>
            <a:spLocks noGrp="1"/>
          </p:cNvSpPr>
          <p:nvPr>
            <p:ph type="title"/>
          </p:nvPr>
        </p:nvSpPr>
        <p:spPr>
          <a:xfrm>
            <a:off x="247649" y="552449"/>
            <a:ext cx="8486775" cy="855663"/>
          </a:xfrm>
        </p:spPr>
        <p:txBody>
          <a:bodyPr/>
          <a:lstStyle/>
          <a:p>
            <a:pPr algn="l"/>
            <a:r>
              <a:rPr lang="ko-KR" altLang="en-US" sz="4000" b="1" spc="-150" dirty="0">
                <a:solidFill>
                  <a:srgbClr val="1D314E"/>
                </a:solidFill>
              </a:rPr>
              <a:t>설계 서브시스템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294FCAC-F513-4FE4-9338-50C75277E2CC}"/>
              </a:ext>
            </a:extLst>
          </p:cNvPr>
          <p:cNvSpPr txBox="1"/>
          <p:nvPr/>
        </p:nvSpPr>
        <p:spPr>
          <a:xfrm>
            <a:off x="6525087" y="6443990"/>
            <a:ext cx="26189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>
                <a:latin typeface="나눔고딕" panose="020B0600000101010101" charset="-127"/>
                <a:ea typeface="나눔고딕" panose="020B0600000101010101" charset="-127"/>
              </a:rPr>
              <a:t>싱크로나이즈드</a:t>
            </a:r>
            <a:r>
              <a:rPr lang="ko-KR" altLang="en-US" sz="1100" dirty="0">
                <a:latin typeface="나눔고딕" panose="020B0600000101010101" charset="-127"/>
                <a:ea typeface="나눔고딕" panose="020B0600000101010101" charset="-127"/>
              </a:rPr>
              <a:t> 수영 경기 관리 시스템</a:t>
            </a: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3889375" y="16002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3138" y="1533525"/>
            <a:ext cx="4657725" cy="3790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EA6FE51-5E09-40A7-B46F-F0B517751A14}"/>
              </a:ext>
            </a:extLst>
          </p:cNvPr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5.1.2 </a:t>
            </a:r>
            <a:r>
              <a:rPr lang="ko-KR" altLang="en-US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구조설계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615161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직선 연결선 21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제목 22"/>
          <p:cNvSpPr>
            <a:spLocks noGrp="1"/>
          </p:cNvSpPr>
          <p:nvPr>
            <p:ph type="title"/>
          </p:nvPr>
        </p:nvSpPr>
        <p:spPr>
          <a:xfrm>
            <a:off x="247649" y="552449"/>
            <a:ext cx="8486775" cy="855663"/>
          </a:xfrm>
        </p:spPr>
        <p:txBody>
          <a:bodyPr/>
          <a:lstStyle/>
          <a:p>
            <a:pPr algn="l"/>
            <a:r>
              <a:rPr lang="ko-KR" altLang="en-US" sz="4000" b="1" spc="-150" dirty="0">
                <a:solidFill>
                  <a:srgbClr val="1D314E"/>
                </a:solidFill>
              </a:rPr>
              <a:t>설계 서브시스템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294FCAC-F513-4FE4-9338-50C75277E2CC}"/>
              </a:ext>
            </a:extLst>
          </p:cNvPr>
          <p:cNvSpPr txBox="1"/>
          <p:nvPr/>
        </p:nvSpPr>
        <p:spPr>
          <a:xfrm>
            <a:off x="6525087" y="6443990"/>
            <a:ext cx="26189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>
                <a:latin typeface="나눔고딕" panose="020B0600000101010101" charset="-127"/>
                <a:ea typeface="나눔고딕" panose="020B0600000101010101" charset="-127"/>
              </a:rPr>
              <a:t>싱크로나이즈드</a:t>
            </a:r>
            <a:r>
              <a:rPr lang="ko-KR" altLang="en-US" sz="1100" dirty="0">
                <a:latin typeface="나눔고딕" panose="020B0600000101010101" charset="-127"/>
                <a:ea typeface="나눔고딕" panose="020B0600000101010101" charset="-127"/>
              </a:rPr>
              <a:t> 수영 경기 관리 시스템</a:t>
            </a: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3889375" y="16002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3613" y="1538288"/>
            <a:ext cx="4676775" cy="3781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2556997-9006-47CB-81A4-20E618C9E146}"/>
              </a:ext>
            </a:extLst>
          </p:cNvPr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5.1.2 </a:t>
            </a:r>
            <a:r>
              <a:rPr lang="ko-KR" altLang="en-US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구조설계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9329613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직선 연결선 21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제목 22"/>
          <p:cNvSpPr>
            <a:spLocks noGrp="1"/>
          </p:cNvSpPr>
          <p:nvPr>
            <p:ph type="title"/>
          </p:nvPr>
        </p:nvSpPr>
        <p:spPr>
          <a:xfrm>
            <a:off x="247649" y="552449"/>
            <a:ext cx="8486775" cy="855663"/>
          </a:xfrm>
        </p:spPr>
        <p:txBody>
          <a:bodyPr/>
          <a:lstStyle/>
          <a:p>
            <a:pPr algn="l"/>
            <a:r>
              <a:rPr lang="ko-KR" altLang="en-US" sz="4000" b="1" spc="-150" dirty="0">
                <a:solidFill>
                  <a:srgbClr val="1D314E"/>
                </a:solidFill>
              </a:rPr>
              <a:t>설계 클래스 다이어그램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294FCAC-F513-4FE4-9338-50C75277E2CC}"/>
              </a:ext>
            </a:extLst>
          </p:cNvPr>
          <p:cNvSpPr txBox="1"/>
          <p:nvPr/>
        </p:nvSpPr>
        <p:spPr>
          <a:xfrm>
            <a:off x="6525087" y="6443990"/>
            <a:ext cx="26189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>
                <a:latin typeface="나눔고딕" panose="020B0600000101010101" charset="-127"/>
                <a:ea typeface="나눔고딕" panose="020B0600000101010101" charset="-127"/>
              </a:rPr>
              <a:t>싱크로나이즈드</a:t>
            </a:r>
            <a:r>
              <a:rPr lang="ko-KR" altLang="en-US" sz="1100" dirty="0">
                <a:latin typeface="나눔고딕" panose="020B0600000101010101" charset="-127"/>
                <a:ea typeface="나눔고딕" panose="020B0600000101010101" charset="-127"/>
              </a:rPr>
              <a:t> 수영 경기 관리 시스템</a:t>
            </a: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3889375" y="16002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8375" y="1275348"/>
            <a:ext cx="4667250" cy="51686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EC03B65-9BD0-41D4-91DE-C0D73103124C}"/>
              </a:ext>
            </a:extLst>
          </p:cNvPr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5.1.2 </a:t>
            </a:r>
            <a:r>
              <a:rPr lang="ko-KR" altLang="en-US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구조설계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44424647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직선 연결선 21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제목 22"/>
          <p:cNvSpPr>
            <a:spLocks noGrp="1"/>
          </p:cNvSpPr>
          <p:nvPr>
            <p:ph type="title"/>
          </p:nvPr>
        </p:nvSpPr>
        <p:spPr>
          <a:xfrm>
            <a:off x="247649" y="552449"/>
            <a:ext cx="8486775" cy="855663"/>
          </a:xfrm>
        </p:spPr>
        <p:txBody>
          <a:bodyPr/>
          <a:lstStyle/>
          <a:p>
            <a:pPr algn="l"/>
            <a:r>
              <a:rPr lang="ko-KR" altLang="en-US" sz="4000" b="1" spc="-150" dirty="0">
                <a:solidFill>
                  <a:srgbClr val="1D314E"/>
                </a:solidFill>
              </a:rPr>
              <a:t>설계 시퀀스 다이어그램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294FCAC-F513-4FE4-9338-50C75277E2CC}"/>
              </a:ext>
            </a:extLst>
          </p:cNvPr>
          <p:cNvSpPr txBox="1"/>
          <p:nvPr/>
        </p:nvSpPr>
        <p:spPr>
          <a:xfrm>
            <a:off x="6525087" y="6443990"/>
            <a:ext cx="26189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>
                <a:latin typeface="나눔고딕" panose="020B0600000101010101" charset="-127"/>
                <a:ea typeface="나눔고딕" panose="020B0600000101010101" charset="-127"/>
              </a:rPr>
              <a:t>싱크로나이즈드</a:t>
            </a:r>
            <a:r>
              <a:rPr lang="ko-KR" altLang="en-US" sz="1100" dirty="0">
                <a:latin typeface="나눔고딕" panose="020B0600000101010101" charset="-127"/>
                <a:ea typeface="나눔고딕" panose="020B0600000101010101" charset="-127"/>
              </a:rPr>
              <a:t> 수영 경기 관리 시스템</a:t>
            </a: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3889375" y="16002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2638" y="1457325"/>
            <a:ext cx="5038725" cy="3943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D49EB23-AA3E-45CD-AFF9-A71927697EB8}"/>
              </a:ext>
            </a:extLst>
          </p:cNvPr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5.1.2 </a:t>
            </a:r>
            <a:r>
              <a:rPr lang="ko-KR" altLang="en-US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구조설계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6650859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직선 연결선 21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제목 22"/>
          <p:cNvSpPr>
            <a:spLocks noGrp="1"/>
          </p:cNvSpPr>
          <p:nvPr>
            <p:ph type="title"/>
          </p:nvPr>
        </p:nvSpPr>
        <p:spPr>
          <a:xfrm>
            <a:off x="247649" y="552449"/>
            <a:ext cx="8486775" cy="855663"/>
          </a:xfrm>
        </p:spPr>
        <p:txBody>
          <a:bodyPr/>
          <a:lstStyle/>
          <a:p>
            <a:pPr algn="l"/>
            <a:r>
              <a:rPr lang="ko-KR" altLang="en-US" sz="4000" b="1" spc="-150" dirty="0">
                <a:solidFill>
                  <a:srgbClr val="1D314E"/>
                </a:solidFill>
              </a:rPr>
              <a:t>설계 시퀀스 다이어그램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294FCAC-F513-4FE4-9338-50C75277E2CC}"/>
              </a:ext>
            </a:extLst>
          </p:cNvPr>
          <p:cNvSpPr txBox="1"/>
          <p:nvPr/>
        </p:nvSpPr>
        <p:spPr>
          <a:xfrm>
            <a:off x="6525087" y="6443990"/>
            <a:ext cx="26189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>
                <a:latin typeface="나눔고딕" panose="020B0600000101010101" charset="-127"/>
                <a:ea typeface="나눔고딕" panose="020B0600000101010101" charset="-127"/>
              </a:rPr>
              <a:t>싱크로나이즈드</a:t>
            </a:r>
            <a:r>
              <a:rPr lang="ko-KR" altLang="en-US" sz="1100" dirty="0">
                <a:latin typeface="나눔고딕" panose="020B0600000101010101" charset="-127"/>
                <a:ea typeface="나눔고딕" panose="020B0600000101010101" charset="-127"/>
              </a:rPr>
              <a:t> 수영 경기 관리 시스템</a:t>
            </a: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3889375" y="16002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0275" y="1614488"/>
            <a:ext cx="5048250" cy="393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96487A0-CC55-49B8-90EF-47BF7216F96A}"/>
              </a:ext>
            </a:extLst>
          </p:cNvPr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5.1.2 </a:t>
            </a:r>
            <a:r>
              <a:rPr lang="ko-KR" altLang="en-US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구조설계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98210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직선 연결선 21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제목 22"/>
          <p:cNvSpPr>
            <a:spLocks noGrp="1"/>
          </p:cNvSpPr>
          <p:nvPr>
            <p:ph type="title"/>
          </p:nvPr>
        </p:nvSpPr>
        <p:spPr>
          <a:xfrm>
            <a:off x="247649" y="552449"/>
            <a:ext cx="8486775" cy="855663"/>
          </a:xfrm>
        </p:spPr>
        <p:txBody>
          <a:bodyPr/>
          <a:lstStyle/>
          <a:p>
            <a:pPr algn="l"/>
            <a:r>
              <a:rPr lang="ko-KR" altLang="en-US" sz="4000" b="1" spc="-150" dirty="0">
                <a:solidFill>
                  <a:srgbClr val="1D314E"/>
                </a:solidFill>
              </a:rPr>
              <a:t>프로젝트 요구 인력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294FCAC-F513-4FE4-9338-50C75277E2CC}"/>
              </a:ext>
            </a:extLst>
          </p:cNvPr>
          <p:cNvSpPr txBox="1"/>
          <p:nvPr/>
        </p:nvSpPr>
        <p:spPr>
          <a:xfrm>
            <a:off x="6525087" y="6443990"/>
            <a:ext cx="26189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>
                <a:latin typeface="나눔고딕" panose="020B0600000101010101" charset="-127"/>
                <a:ea typeface="나눔고딕" panose="020B0600000101010101" charset="-127"/>
              </a:rPr>
              <a:t>싱크로나이즈드</a:t>
            </a:r>
            <a:r>
              <a:rPr lang="ko-KR" altLang="en-US" sz="1100" dirty="0">
                <a:latin typeface="나눔고딕" panose="020B0600000101010101" charset="-127"/>
                <a:ea typeface="나눔고딕" panose="020B0600000101010101" charset="-127"/>
              </a:rPr>
              <a:t> 수영 경기 관리 시스템</a:t>
            </a: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8933E0B7-175C-4F60-9012-14D41A302DA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292727" y="1549886"/>
          <a:ext cx="6550152" cy="4391533"/>
        </p:xfrm>
        <a:graphic>
          <a:graphicData uri="http://schemas.openxmlformats.org/drawingml/2006/table">
            <a:tbl>
              <a:tblPr/>
              <a:tblGrid>
                <a:gridCol w="1331976">
                  <a:extLst>
                    <a:ext uri="{9D8B030D-6E8A-4147-A177-3AD203B41FA5}">
                      <a16:colId xmlns:a16="http://schemas.microsoft.com/office/drawing/2014/main" val="3137204016"/>
                    </a:ext>
                  </a:extLst>
                </a:gridCol>
                <a:gridCol w="5218176">
                  <a:extLst>
                    <a:ext uri="{9D8B030D-6E8A-4147-A177-3AD203B41FA5}">
                      <a16:colId xmlns:a16="http://schemas.microsoft.com/office/drawing/2014/main" val="3240672622"/>
                    </a:ext>
                  </a:extLst>
                </a:gridCol>
              </a:tblGrid>
              <a:tr h="382041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프로젝트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요구 인력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B87CB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"/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프로젝트 관리자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(2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 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중급 기술자로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기사 자격 또는 산업기사자격을 가진 자이다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 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- 6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이내 프로젝트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 이상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(3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이내 프로젝트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 이상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을 수행한 경력을 가지며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KCSA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주니어 </a:t>
                      </a: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아키텍트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자격증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OCJP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자격증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OCWCD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자격증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OCA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자격증 등을 소지한 자이다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석사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학사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전문대학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고등학교를 졸업한 자로서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이상 해당 기술 분야에서 일정기간 경력을 갖추거나 근무한 자이다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시스템 요구사항 분석을 수행하며 개발이 완료된 후 확인 시험 단계에서 요구사항 분석가가 테스트 업무를 수행한다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프로젝트 계획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분석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설계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구현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시험을 수행할 수 있는 인원으로 역할이 매 단계별로 변동될 수 있다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프로젝트 관리 및 프로젝트 분석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설계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시험 자격을 소지한 인원으로 프로젝트의 전반적인 관리와 책임을 담당한다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342900" marR="0" lvl="0" indent="-34290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"/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프로젝트 팀원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(4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초급 기술자로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기사 자격 또는 산업기사자격을 가진 자이다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 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석사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학사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전문대학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고등학교를 졸업한 자로서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이상 해당 기술 분야에서 일정기간 경력을 갖추거나 근무한 자이다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시스템 설계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개발 및 테스트 단계에서 업무를 수행한다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0309589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9E865681-E58D-4414-9F9D-D708E14C452A}"/>
              </a:ext>
            </a:extLst>
          </p:cNvPr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2.1 </a:t>
            </a:r>
            <a:r>
              <a:rPr lang="ko-KR" altLang="en-US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프로젝트 헌장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09621017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직선 연결선 21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제목 22"/>
          <p:cNvSpPr>
            <a:spLocks noGrp="1"/>
          </p:cNvSpPr>
          <p:nvPr>
            <p:ph type="title"/>
          </p:nvPr>
        </p:nvSpPr>
        <p:spPr>
          <a:xfrm>
            <a:off x="247649" y="552449"/>
            <a:ext cx="8486775" cy="855663"/>
          </a:xfrm>
        </p:spPr>
        <p:txBody>
          <a:bodyPr/>
          <a:lstStyle/>
          <a:p>
            <a:pPr algn="l"/>
            <a:r>
              <a:rPr lang="ko-KR" altLang="en-US" sz="4000" b="1" spc="-150" dirty="0">
                <a:solidFill>
                  <a:srgbClr val="1D314E"/>
                </a:solidFill>
              </a:rPr>
              <a:t>설계 시퀀스 다이어그램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294FCAC-F513-4FE4-9338-50C75277E2CC}"/>
              </a:ext>
            </a:extLst>
          </p:cNvPr>
          <p:cNvSpPr txBox="1"/>
          <p:nvPr/>
        </p:nvSpPr>
        <p:spPr>
          <a:xfrm>
            <a:off x="6525087" y="6443990"/>
            <a:ext cx="26189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>
                <a:latin typeface="나눔고딕" panose="020B0600000101010101" charset="-127"/>
                <a:ea typeface="나눔고딕" panose="020B0600000101010101" charset="-127"/>
              </a:rPr>
              <a:t>싱크로나이즈드</a:t>
            </a:r>
            <a:r>
              <a:rPr lang="ko-KR" altLang="en-US" sz="1100" dirty="0">
                <a:latin typeface="나눔고딕" panose="020B0600000101010101" charset="-127"/>
                <a:ea typeface="나눔고딕" panose="020B0600000101010101" charset="-127"/>
              </a:rPr>
              <a:t> 수영 경기 관리 시스템</a:t>
            </a: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3889375" y="16002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7875" y="1462088"/>
            <a:ext cx="5048250" cy="393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9B007DE-37C2-4879-82AA-409A382EF00B}"/>
              </a:ext>
            </a:extLst>
          </p:cNvPr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5.1.2 </a:t>
            </a:r>
            <a:r>
              <a:rPr lang="ko-KR" altLang="en-US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구조설계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81999855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직선 연결선 21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제목 22"/>
          <p:cNvSpPr>
            <a:spLocks noGrp="1"/>
          </p:cNvSpPr>
          <p:nvPr>
            <p:ph type="title"/>
          </p:nvPr>
        </p:nvSpPr>
        <p:spPr>
          <a:xfrm>
            <a:off x="247649" y="552449"/>
            <a:ext cx="8486775" cy="855663"/>
          </a:xfrm>
        </p:spPr>
        <p:txBody>
          <a:bodyPr/>
          <a:lstStyle/>
          <a:p>
            <a:pPr algn="l"/>
            <a:r>
              <a:rPr lang="ko-KR" altLang="en-US" sz="4000" b="1" spc="-150" dirty="0">
                <a:solidFill>
                  <a:srgbClr val="1D314E"/>
                </a:solidFill>
              </a:rPr>
              <a:t>설계 시퀀스 다이어그램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294FCAC-F513-4FE4-9338-50C75277E2CC}"/>
              </a:ext>
            </a:extLst>
          </p:cNvPr>
          <p:cNvSpPr txBox="1"/>
          <p:nvPr/>
        </p:nvSpPr>
        <p:spPr>
          <a:xfrm>
            <a:off x="6525087" y="6443990"/>
            <a:ext cx="26189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>
                <a:latin typeface="나눔고딕" panose="020B0600000101010101" charset="-127"/>
                <a:ea typeface="나눔고딕" panose="020B0600000101010101" charset="-127"/>
              </a:rPr>
              <a:t>싱크로나이즈드</a:t>
            </a:r>
            <a:r>
              <a:rPr lang="ko-KR" altLang="en-US" sz="1100" dirty="0">
                <a:latin typeface="나눔고딕" panose="020B0600000101010101" charset="-127"/>
                <a:ea typeface="나눔고딕" panose="020B0600000101010101" charset="-127"/>
              </a:rPr>
              <a:t> 수영 경기 관리 시스템</a:t>
            </a: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3889375" y="16002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2638" y="1471613"/>
            <a:ext cx="5038725" cy="391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ED5C91D-1E01-452C-9FF3-E3BF3FB73FBE}"/>
              </a:ext>
            </a:extLst>
          </p:cNvPr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5.1.2 </a:t>
            </a:r>
            <a:r>
              <a:rPr lang="ko-KR" altLang="en-US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구조설계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29780822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직선 연결선 21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제목 22"/>
          <p:cNvSpPr>
            <a:spLocks noGrp="1"/>
          </p:cNvSpPr>
          <p:nvPr>
            <p:ph type="title"/>
          </p:nvPr>
        </p:nvSpPr>
        <p:spPr>
          <a:xfrm>
            <a:off x="247649" y="552449"/>
            <a:ext cx="8486775" cy="855663"/>
          </a:xfrm>
        </p:spPr>
        <p:txBody>
          <a:bodyPr/>
          <a:lstStyle/>
          <a:p>
            <a:pPr algn="l"/>
            <a:r>
              <a:rPr lang="ko-KR" altLang="en-US" sz="4000" b="1" spc="-150" dirty="0">
                <a:solidFill>
                  <a:srgbClr val="1D314E"/>
                </a:solidFill>
              </a:rPr>
              <a:t>설계 시퀀스 다이어그램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294FCAC-F513-4FE4-9338-50C75277E2CC}"/>
              </a:ext>
            </a:extLst>
          </p:cNvPr>
          <p:cNvSpPr txBox="1"/>
          <p:nvPr/>
        </p:nvSpPr>
        <p:spPr>
          <a:xfrm>
            <a:off x="6525087" y="6443990"/>
            <a:ext cx="26189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>
                <a:latin typeface="나눔고딕" panose="020B0600000101010101" charset="-127"/>
                <a:ea typeface="나눔고딕" panose="020B0600000101010101" charset="-127"/>
              </a:rPr>
              <a:t>싱크로나이즈드</a:t>
            </a:r>
            <a:r>
              <a:rPr lang="ko-KR" altLang="en-US" sz="1100" dirty="0">
                <a:latin typeface="나눔고딕" panose="020B0600000101010101" charset="-127"/>
                <a:ea typeface="나눔고딕" panose="020B0600000101010101" charset="-127"/>
              </a:rPr>
              <a:t> 수영 경기 관리 시스템</a:t>
            </a: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3889375" y="16002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3588" y="1462088"/>
            <a:ext cx="5076825" cy="393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F21D0B5-7359-4DEE-9B3C-746D0C87E338}"/>
              </a:ext>
            </a:extLst>
          </p:cNvPr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5.1.2 </a:t>
            </a:r>
            <a:r>
              <a:rPr lang="ko-KR" altLang="en-US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구조설계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49261507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직선 연결선 21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제목 22"/>
          <p:cNvSpPr>
            <a:spLocks noGrp="1"/>
          </p:cNvSpPr>
          <p:nvPr>
            <p:ph type="title"/>
          </p:nvPr>
        </p:nvSpPr>
        <p:spPr>
          <a:xfrm>
            <a:off x="247649" y="552449"/>
            <a:ext cx="8486775" cy="855663"/>
          </a:xfrm>
        </p:spPr>
        <p:txBody>
          <a:bodyPr/>
          <a:lstStyle/>
          <a:p>
            <a:pPr algn="l"/>
            <a:r>
              <a:rPr lang="ko-KR" altLang="en-US" sz="4000" b="1" spc="-150" dirty="0">
                <a:solidFill>
                  <a:srgbClr val="1D314E"/>
                </a:solidFill>
              </a:rPr>
              <a:t>설계 인터페이스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294FCAC-F513-4FE4-9338-50C75277E2CC}"/>
              </a:ext>
            </a:extLst>
          </p:cNvPr>
          <p:cNvSpPr txBox="1"/>
          <p:nvPr/>
        </p:nvSpPr>
        <p:spPr>
          <a:xfrm>
            <a:off x="6525087" y="6443990"/>
            <a:ext cx="26189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>
                <a:latin typeface="나눔고딕" panose="020B0600000101010101" charset="-127"/>
                <a:ea typeface="나눔고딕" panose="020B0600000101010101" charset="-127"/>
              </a:rPr>
              <a:t>싱크로나이즈드</a:t>
            </a:r>
            <a:r>
              <a:rPr lang="ko-KR" altLang="en-US" sz="1100" dirty="0">
                <a:latin typeface="나눔고딕" panose="020B0600000101010101" charset="-127"/>
                <a:ea typeface="나눔고딕" panose="020B0600000101010101" charset="-127"/>
              </a:rPr>
              <a:t> 수영 경기 관리 시스템</a:t>
            </a: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3889375" y="16002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5603" y="1326520"/>
            <a:ext cx="4724400" cy="51174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CC73558-AB12-4C11-A094-3BC87481A2BF}"/>
              </a:ext>
            </a:extLst>
          </p:cNvPr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5.1.2 </a:t>
            </a:r>
            <a:r>
              <a:rPr lang="ko-KR" altLang="en-US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구조설계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38015798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직선 연결선 21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제목 22"/>
          <p:cNvSpPr>
            <a:spLocks noGrp="1"/>
          </p:cNvSpPr>
          <p:nvPr>
            <p:ph type="title"/>
          </p:nvPr>
        </p:nvSpPr>
        <p:spPr>
          <a:xfrm>
            <a:off x="247649" y="552449"/>
            <a:ext cx="8486775" cy="855663"/>
          </a:xfrm>
        </p:spPr>
        <p:txBody>
          <a:bodyPr/>
          <a:lstStyle/>
          <a:p>
            <a:pPr algn="l"/>
            <a:r>
              <a:rPr lang="ko-KR" altLang="en-US" sz="4000" b="1" spc="-150" dirty="0">
                <a:solidFill>
                  <a:srgbClr val="1D314E"/>
                </a:solidFill>
              </a:rPr>
              <a:t>설계 컴포넌트 모델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294FCAC-F513-4FE4-9338-50C75277E2CC}"/>
              </a:ext>
            </a:extLst>
          </p:cNvPr>
          <p:cNvSpPr txBox="1"/>
          <p:nvPr/>
        </p:nvSpPr>
        <p:spPr>
          <a:xfrm>
            <a:off x="6525087" y="6443990"/>
            <a:ext cx="26189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>
                <a:latin typeface="나눔고딕" panose="020B0600000101010101" charset="-127"/>
                <a:ea typeface="나눔고딕" panose="020B0600000101010101" charset="-127"/>
              </a:rPr>
              <a:t>싱크로나이즈드</a:t>
            </a:r>
            <a:r>
              <a:rPr lang="ko-KR" altLang="en-US" sz="1100" dirty="0">
                <a:latin typeface="나눔고딕" panose="020B0600000101010101" charset="-127"/>
                <a:ea typeface="나눔고딕" panose="020B0600000101010101" charset="-127"/>
              </a:rPr>
              <a:t> 수영 경기 관리 시스템</a:t>
            </a: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3889375" y="16002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150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631" y="1442084"/>
            <a:ext cx="4766529" cy="50019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386D872-91E3-490C-BED9-9D316FBA8B5B}"/>
              </a:ext>
            </a:extLst>
          </p:cNvPr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5.1.2 </a:t>
            </a:r>
            <a:r>
              <a:rPr lang="ko-KR" altLang="en-US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구조설계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84499724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5.1.3 </a:t>
            </a:r>
            <a:r>
              <a:rPr lang="ko-KR" altLang="en-US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데이터 설계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22" name="직선 연결선 21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제목 22"/>
          <p:cNvSpPr>
            <a:spLocks noGrp="1"/>
          </p:cNvSpPr>
          <p:nvPr>
            <p:ph type="title"/>
          </p:nvPr>
        </p:nvSpPr>
        <p:spPr>
          <a:xfrm>
            <a:off x="247649" y="552449"/>
            <a:ext cx="8486775" cy="855663"/>
          </a:xfrm>
        </p:spPr>
        <p:txBody>
          <a:bodyPr/>
          <a:lstStyle/>
          <a:p>
            <a:pPr algn="l"/>
            <a:r>
              <a:rPr lang="en-US" altLang="ko-KR" sz="4000" b="1" spc="-150" dirty="0">
                <a:solidFill>
                  <a:srgbClr val="1D314E"/>
                </a:solidFill>
              </a:rPr>
              <a:t>ER </a:t>
            </a:r>
            <a:r>
              <a:rPr lang="ko-KR" altLang="en-US" sz="4000" b="1" spc="-150" dirty="0">
                <a:solidFill>
                  <a:srgbClr val="1D314E"/>
                </a:solidFill>
              </a:rPr>
              <a:t>다이어그램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294FCAC-F513-4FE4-9338-50C75277E2CC}"/>
              </a:ext>
            </a:extLst>
          </p:cNvPr>
          <p:cNvSpPr txBox="1"/>
          <p:nvPr/>
        </p:nvSpPr>
        <p:spPr>
          <a:xfrm>
            <a:off x="6525087" y="6443990"/>
            <a:ext cx="26189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>
                <a:latin typeface="나눔고딕" panose="020B0600000101010101" charset="-127"/>
                <a:ea typeface="나눔고딕" panose="020B0600000101010101" charset="-127"/>
              </a:rPr>
              <a:t>싱크로나이즈드</a:t>
            </a:r>
            <a:r>
              <a:rPr lang="ko-KR" altLang="en-US" sz="1100" dirty="0">
                <a:latin typeface="나눔고딕" panose="020B0600000101010101" charset="-127"/>
                <a:ea typeface="나눔고딕" panose="020B0600000101010101" charset="-127"/>
              </a:rPr>
              <a:t> 수영 경기 관리 시스템</a:t>
            </a: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3889375" y="16002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7253" y="1260474"/>
            <a:ext cx="6261100" cy="51835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99753171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직선 연결선 21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제목 22"/>
          <p:cNvSpPr>
            <a:spLocks noGrp="1"/>
          </p:cNvSpPr>
          <p:nvPr>
            <p:ph type="title"/>
          </p:nvPr>
        </p:nvSpPr>
        <p:spPr>
          <a:xfrm>
            <a:off x="247649" y="552449"/>
            <a:ext cx="8486775" cy="855663"/>
          </a:xfrm>
        </p:spPr>
        <p:txBody>
          <a:bodyPr/>
          <a:lstStyle/>
          <a:p>
            <a:pPr algn="l"/>
            <a:r>
              <a:rPr lang="ko-KR" altLang="en-US" sz="4000" b="1" spc="-150" dirty="0">
                <a:solidFill>
                  <a:srgbClr val="1D314E"/>
                </a:solidFill>
              </a:rPr>
              <a:t>설계 테이블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294FCAC-F513-4FE4-9338-50C75277E2CC}"/>
              </a:ext>
            </a:extLst>
          </p:cNvPr>
          <p:cNvSpPr txBox="1"/>
          <p:nvPr/>
        </p:nvSpPr>
        <p:spPr>
          <a:xfrm>
            <a:off x="6525087" y="6443990"/>
            <a:ext cx="26189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>
                <a:latin typeface="나눔고딕" panose="020B0600000101010101" charset="-127"/>
                <a:ea typeface="나눔고딕" panose="020B0600000101010101" charset="-127"/>
              </a:rPr>
              <a:t>싱크로나이즈드</a:t>
            </a:r>
            <a:r>
              <a:rPr lang="ko-KR" altLang="en-US" sz="1100" dirty="0">
                <a:latin typeface="나눔고딕" panose="020B0600000101010101" charset="-127"/>
                <a:ea typeface="나눔고딕" panose="020B0600000101010101" charset="-127"/>
              </a:rPr>
              <a:t> 수영 경기 관리 시스템</a:t>
            </a:r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5013" y="1259839"/>
            <a:ext cx="5133975" cy="51841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869F1D9-57C5-46D3-A78F-01BA18149D7A}"/>
              </a:ext>
            </a:extLst>
          </p:cNvPr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5.1.3 </a:t>
            </a:r>
            <a:r>
              <a:rPr lang="ko-KR" altLang="en-US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데이터 설계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81238631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직선 연결선 21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제목 22"/>
          <p:cNvSpPr>
            <a:spLocks noGrp="1"/>
          </p:cNvSpPr>
          <p:nvPr>
            <p:ph type="title"/>
          </p:nvPr>
        </p:nvSpPr>
        <p:spPr>
          <a:xfrm>
            <a:off x="247649" y="552449"/>
            <a:ext cx="8486775" cy="855663"/>
          </a:xfrm>
        </p:spPr>
        <p:txBody>
          <a:bodyPr/>
          <a:lstStyle/>
          <a:p>
            <a:pPr algn="l"/>
            <a:r>
              <a:rPr lang="ko-KR" altLang="en-US" sz="4000" b="1" spc="-150" dirty="0">
                <a:solidFill>
                  <a:srgbClr val="1D314E"/>
                </a:solidFill>
              </a:rPr>
              <a:t>설계 테이블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294FCAC-F513-4FE4-9338-50C75277E2CC}"/>
              </a:ext>
            </a:extLst>
          </p:cNvPr>
          <p:cNvSpPr txBox="1"/>
          <p:nvPr/>
        </p:nvSpPr>
        <p:spPr>
          <a:xfrm>
            <a:off x="6525087" y="6443990"/>
            <a:ext cx="26189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>
                <a:latin typeface="나눔고딕" panose="020B0600000101010101" charset="-127"/>
                <a:ea typeface="나눔고딕" panose="020B0600000101010101" charset="-127"/>
              </a:rPr>
              <a:t>싱크로나이즈드</a:t>
            </a:r>
            <a:r>
              <a:rPr lang="ko-KR" altLang="en-US" sz="1100" dirty="0">
                <a:latin typeface="나눔고딕" panose="020B0600000101010101" charset="-127"/>
                <a:ea typeface="나눔고딕" panose="020B0600000101010101" charset="-127"/>
              </a:rPr>
              <a:t> 수영 경기 관리 시스템</a:t>
            </a:r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5103" y="1239520"/>
            <a:ext cx="5105400" cy="52044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BE3B2F7-89AD-44C3-B808-4A229C361D9A}"/>
              </a:ext>
            </a:extLst>
          </p:cNvPr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5.1.3 </a:t>
            </a:r>
            <a:r>
              <a:rPr lang="ko-KR" altLang="en-US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데이터 설계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81318669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직선 연결선 21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제목 22"/>
          <p:cNvSpPr>
            <a:spLocks noGrp="1"/>
          </p:cNvSpPr>
          <p:nvPr>
            <p:ph type="title"/>
          </p:nvPr>
        </p:nvSpPr>
        <p:spPr>
          <a:xfrm>
            <a:off x="247649" y="552449"/>
            <a:ext cx="8486775" cy="855663"/>
          </a:xfrm>
        </p:spPr>
        <p:txBody>
          <a:bodyPr/>
          <a:lstStyle/>
          <a:p>
            <a:pPr algn="l"/>
            <a:r>
              <a:rPr lang="ko-KR" altLang="en-US" sz="4000" b="1" spc="-150" dirty="0">
                <a:solidFill>
                  <a:srgbClr val="1D314E"/>
                </a:solidFill>
              </a:rPr>
              <a:t>설계 테이블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294FCAC-F513-4FE4-9338-50C75277E2CC}"/>
              </a:ext>
            </a:extLst>
          </p:cNvPr>
          <p:cNvSpPr txBox="1"/>
          <p:nvPr/>
        </p:nvSpPr>
        <p:spPr>
          <a:xfrm>
            <a:off x="6525087" y="6443990"/>
            <a:ext cx="26189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>
                <a:latin typeface="나눔고딕" panose="020B0600000101010101" charset="-127"/>
                <a:ea typeface="나눔고딕" panose="020B0600000101010101" charset="-127"/>
              </a:rPr>
              <a:t>싱크로나이즈드</a:t>
            </a:r>
            <a:r>
              <a:rPr lang="ko-KR" altLang="en-US" sz="1100" dirty="0">
                <a:latin typeface="나눔고딕" panose="020B0600000101010101" charset="-127"/>
                <a:ea typeface="나눔고딕" panose="020B0600000101010101" charset="-127"/>
              </a:rPr>
              <a:t> 수영 경기 관리 시스템</a:t>
            </a:r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9775" y="1290321"/>
            <a:ext cx="5124450" cy="5153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0991BE1-3F2B-4A62-9D77-99AE7DC5498D}"/>
              </a:ext>
            </a:extLst>
          </p:cNvPr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5.1.3 </a:t>
            </a:r>
            <a:r>
              <a:rPr lang="ko-KR" altLang="en-US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데이터 설계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69854375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직선 연결선 21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제목 22"/>
          <p:cNvSpPr>
            <a:spLocks noGrp="1"/>
          </p:cNvSpPr>
          <p:nvPr>
            <p:ph type="title"/>
          </p:nvPr>
        </p:nvSpPr>
        <p:spPr>
          <a:xfrm>
            <a:off x="247649" y="552449"/>
            <a:ext cx="8486775" cy="855663"/>
          </a:xfrm>
        </p:spPr>
        <p:txBody>
          <a:bodyPr/>
          <a:lstStyle/>
          <a:p>
            <a:pPr algn="l"/>
            <a:r>
              <a:rPr lang="ko-KR" altLang="en-US" sz="4000" b="1" spc="-150" dirty="0">
                <a:solidFill>
                  <a:srgbClr val="1D314E"/>
                </a:solidFill>
              </a:rPr>
              <a:t>설계 테이블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294FCAC-F513-4FE4-9338-50C75277E2CC}"/>
              </a:ext>
            </a:extLst>
          </p:cNvPr>
          <p:cNvSpPr txBox="1"/>
          <p:nvPr/>
        </p:nvSpPr>
        <p:spPr>
          <a:xfrm>
            <a:off x="6525087" y="6443990"/>
            <a:ext cx="26189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>
                <a:latin typeface="나눔고딕" panose="020B0600000101010101" charset="-127"/>
                <a:ea typeface="나눔고딕" panose="020B0600000101010101" charset="-127"/>
              </a:rPr>
              <a:t>싱크로나이즈드</a:t>
            </a:r>
            <a:r>
              <a:rPr lang="ko-KR" altLang="en-US" sz="1100" dirty="0">
                <a:latin typeface="나눔고딕" panose="020B0600000101010101" charset="-127"/>
                <a:ea typeface="나눔고딕" panose="020B0600000101010101" charset="-127"/>
              </a:rPr>
              <a:t> 수영 경기 관리 시스템</a:t>
            </a:r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6463" y="1259840"/>
            <a:ext cx="4791075" cy="5184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1086D0C-DC11-4F38-A388-5A59160EECB8}"/>
              </a:ext>
            </a:extLst>
          </p:cNvPr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5.1.3 </a:t>
            </a:r>
            <a:r>
              <a:rPr lang="ko-KR" altLang="en-US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데이터 설계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990082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직선 연결선 21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제목 22"/>
          <p:cNvSpPr>
            <a:spLocks noGrp="1"/>
          </p:cNvSpPr>
          <p:nvPr>
            <p:ph type="title"/>
          </p:nvPr>
        </p:nvSpPr>
        <p:spPr>
          <a:xfrm>
            <a:off x="247649" y="552449"/>
            <a:ext cx="8486775" cy="855663"/>
          </a:xfrm>
        </p:spPr>
        <p:txBody>
          <a:bodyPr/>
          <a:lstStyle/>
          <a:p>
            <a:pPr algn="l"/>
            <a:r>
              <a:rPr lang="ko-KR" altLang="en-US" sz="4000" b="1" spc="-150" dirty="0">
                <a:solidFill>
                  <a:srgbClr val="1D314E"/>
                </a:solidFill>
              </a:rPr>
              <a:t>프로젝트 이해관계자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294FCAC-F513-4FE4-9338-50C75277E2CC}"/>
              </a:ext>
            </a:extLst>
          </p:cNvPr>
          <p:cNvSpPr txBox="1"/>
          <p:nvPr/>
        </p:nvSpPr>
        <p:spPr>
          <a:xfrm>
            <a:off x="6525087" y="6443990"/>
            <a:ext cx="26189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>
                <a:latin typeface="나눔고딕" panose="020B0600000101010101" charset="-127"/>
                <a:ea typeface="나눔고딕" panose="020B0600000101010101" charset="-127"/>
              </a:rPr>
              <a:t>싱크로나이즈드</a:t>
            </a:r>
            <a:r>
              <a:rPr lang="ko-KR" altLang="en-US" sz="1100" dirty="0">
                <a:latin typeface="나눔고딕" panose="020B0600000101010101" charset="-127"/>
                <a:ea typeface="나눔고딕" panose="020B0600000101010101" charset="-127"/>
              </a:rPr>
              <a:t> 수영 경기 관리 시스템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0636DAC2-247E-438A-B572-8D8981B736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9833330"/>
              </p:ext>
            </p:extLst>
          </p:nvPr>
        </p:nvGraphicFramePr>
        <p:xfrm>
          <a:off x="1215960" y="2172530"/>
          <a:ext cx="6550152" cy="3507042"/>
        </p:xfrm>
        <a:graphic>
          <a:graphicData uri="http://schemas.openxmlformats.org/drawingml/2006/table">
            <a:tbl>
              <a:tblPr/>
              <a:tblGrid>
                <a:gridCol w="1331976">
                  <a:extLst>
                    <a:ext uri="{9D8B030D-6E8A-4147-A177-3AD203B41FA5}">
                      <a16:colId xmlns:a16="http://schemas.microsoft.com/office/drawing/2014/main" val="411048118"/>
                    </a:ext>
                  </a:extLst>
                </a:gridCol>
                <a:gridCol w="5218176">
                  <a:extLst>
                    <a:ext uri="{9D8B030D-6E8A-4147-A177-3AD203B41FA5}">
                      <a16:colId xmlns:a16="http://schemas.microsoft.com/office/drawing/2014/main" val="2726718741"/>
                    </a:ext>
                  </a:extLst>
                </a:gridCol>
              </a:tblGrid>
              <a:tr h="239801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프로젝트 이해관계자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B87CB"/>
                    </a:solidFill>
                  </a:tcPr>
                </a:tc>
                <a:tc>
                  <a:txBody>
                    <a:bodyPr/>
                    <a:lstStyle/>
                    <a:p>
                      <a:pPr marL="50800" marR="0" indent="0" algn="just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•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프로젝트 관리자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50800" marR="0" indent="0" algn="just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프로젝트 관리 및 통제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50800" marR="0" indent="0" algn="just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•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프로젝트 팀원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50800" marR="0" indent="0" algn="just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프로젝트 진행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50800" marR="0" indent="0" algn="just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•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고객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50800" marR="0" indent="0" algn="just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시스템 개발을 관리자에게 요청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50800" marR="0" indent="0" algn="just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프로젝트 산출물의 최종 소유권을 가짐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50800" marR="0" indent="0" algn="just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시스템에 대한 피드백 수행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50800" marR="0" indent="0" algn="just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•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사용자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50800" marR="0" indent="0" algn="just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시스템을 사용하는 매장 고객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50800" marR="0" indent="0" algn="just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•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프로젝트 </a:t>
                      </a:r>
                      <a:r>
                        <a:rPr lang="ko-KR" altLang="en-US" sz="12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감사팀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50800" marR="0" indent="0" algn="just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정해진 시기에 감사를 실시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고객의 요구에 따라 추가적으로 감사 실시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96990626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21AD456A-DFAA-40D6-8207-E559C3681C6E}"/>
              </a:ext>
            </a:extLst>
          </p:cNvPr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2.1 </a:t>
            </a:r>
            <a:r>
              <a:rPr lang="ko-KR" altLang="en-US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프로젝트 헌장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37349189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직선 연결선 21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제목 22"/>
          <p:cNvSpPr>
            <a:spLocks noGrp="1"/>
          </p:cNvSpPr>
          <p:nvPr>
            <p:ph type="title"/>
          </p:nvPr>
        </p:nvSpPr>
        <p:spPr>
          <a:xfrm>
            <a:off x="247649" y="552449"/>
            <a:ext cx="8486775" cy="855663"/>
          </a:xfrm>
        </p:spPr>
        <p:txBody>
          <a:bodyPr/>
          <a:lstStyle/>
          <a:p>
            <a:pPr algn="l"/>
            <a:r>
              <a:rPr lang="ko-KR" altLang="en-US" sz="4000" b="1" spc="-150" dirty="0">
                <a:solidFill>
                  <a:srgbClr val="1D314E"/>
                </a:solidFill>
              </a:rPr>
              <a:t>설계 테이블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294FCAC-F513-4FE4-9338-50C75277E2CC}"/>
              </a:ext>
            </a:extLst>
          </p:cNvPr>
          <p:cNvSpPr txBox="1"/>
          <p:nvPr/>
        </p:nvSpPr>
        <p:spPr>
          <a:xfrm>
            <a:off x="6525087" y="6443990"/>
            <a:ext cx="26189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>
                <a:latin typeface="나눔고딕" panose="020B0600000101010101" charset="-127"/>
                <a:ea typeface="나눔고딕" panose="020B0600000101010101" charset="-127"/>
              </a:rPr>
              <a:t>싱크로나이즈드</a:t>
            </a:r>
            <a:r>
              <a:rPr lang="ko-KR" altLang="en-US" sz="1100" dirty="0">
                <a:latin typeface="나눔고딕" panose="020B0600000101010101" charset="-127"/>
                <a:ea typeface="나눔고딕" panose="020B0600000101010101" charset="-127"/>
              </a:rPr>
              <a:t> 수영 경기 관리 시스템</a:t>
            </a:r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5988" y="1280160"/>
            <a:ext cx="4772025" cy="51638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0AC8A93-B7CC-4134-8E79-28EA02860F1D}"/>
              </a:ext>
            </a:extLst>
          </p:cNvPr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5.1.3 </a:t>
            </a:r>
            <a:r>
              <a:rPr lang="ko-KR" altLang="en-US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데이터 설계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30020401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직선 연결선 21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제목 22"/>
          <p:cNvSpPr>
            <a:spLocks noGrp="1"/>
          </p:cNvSpPr>
          <p:nvPr>
            <p:ph type="title"/>
          </p:nvPr>
        </p:nvSpPr>
        <p:spPr>
          <a:xfrm>
            <a:off x="247649" y="552449"/>
            <a:ext cx="8486775" cy="855663"/>
          </a:xfrm>
        </p:spPr>
        <p:txBody>
          <a:bodyPr/>
          <a:lstStyle/>
          <a:p>
            <a:pPr algn="l"/>
            <a:r>
              <a:rPr lang="ko-KR" altLang="en-US" sz="4000" b="1" spc="-150" dirty="0">
                <a:solidFill>
                  <a:srgbClr val="1D314E"/>
                </a:solidFill>
              </a:rPr>
              <a:t>설계 테이블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294FCAC-F513-4FE4-9338-50C75277E2CC}"/>
              </a:ext>
            </a:extLst>
          </p:cNvPr>
          <p:cNvSpPr txBox="1"/>
          <p:nvPr/>
        </p:nvSpPr>
        <p:spPr>
          <a:xfrm>
            <a:off x="6525087" y="6443990"/>
            <a:ext cx="26189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>
                <a:latin typeface="나눔고딕" panose="020B0600000101010101" charset="-127"/>
                <a:ea typeface="나눔고딕" panose="020B0600000101010101" charset="-127"/>
              </a:rPr>
              <a:t>싱크로나이즈드</a:t>
            </a:r>
            <a:r>
              <a:rPr lang="ko-KR" altLang="en-US" sz="1100" dirty="0">
                <a:latin typeface="나눔고딕" panose="020B0600000101010101" charset="-127"/>
                <a:ea typeface="나눔고딕" panose="020B0600000101010101" charset="-127"/>
              </a:rPr>
              <a:t> 수영 경기 관리 시스템</a:t>
            </a:r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0275" y="1249680"/>
            <a:ext cx="4743450" cy="51943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ECAB42B-3206-40C0-88F7-F67ABDF12117}"/>
              </a:ext>
            </a:extLst>
          </p:cNvPr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5.1.3 </a:t>
            </a:r>
            <a:r>
              <a:rPr lang="ko-KR" altLang="en-US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데이터 설계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38174263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직선 연결선 21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제목 22"/>
          <p:cNvSpPr>
            <a:spLocks noGrp="1"/>
          </p:cNvSpPr>
          <p:nvPr>
            <p:ph type="title"/>
          </p:nvPr>
        </p:nvSpPr>
        <p:spPr>
          <a:xfrm>
            <a:off x="247649" y="552449"/>
            <a:ext cx="8486775" cy="855663"/>
          </a:xfrm>
        </p:spPr>
        <p:txBody>
          <a:bodyPr/>
          <a:lstStyle/>
          <a:p>
            <a:pPr algn="l"/>
            <a:r>
              <a:rPr lang="ko-KR" altLang="en-US" sz="4000" b="1" spc="-150" dirty="0">
                <a:solidFill>
                  <a:srgbClr val="1D314E"/>
                </a:solidFill>
              </a:rPr>
              <a:t>설계 테이블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294FCAC-F513-4FE4-9338-50C75277E2CC}"/>
              </a:ext>
            </a:extLst>
          </p:cNvPr>
          <p:cNvSpPr txBox="1"/>
          <p:nvPr/>
        </p:nvSpPr>
        <p:spPr>
          <a:xfrm>
            <a:off x="6525087" y="6443990"/>
            <a:ext cx="26189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>
                <a:latin typeface="나눔고딕" panose="020B0600000101010101" charset="-127"/>
                <a:ea typeface="나눔고딕" panose="020B0600000101010101" charset="-127"/>
              </a:rPr>
              <a:t>싱크로나이즈드</a:t>
            </a:r>
            <a:r>
              <a:rPr lang="ko-KR" altLang="en-US" sz="1100" dirty="0">
                <a:latin typeface="나눔고딕" panose="020B0600000101010101" charset="-127"/>
                <a:ea typeface="나눔고딕" panose="020B0600000101010101" charset="-127"/>
              </a:rPr>
              <a:t> 수영 경기 관리 시스템</a:t>
            </a:r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513" y="1233804"/>
            <a:ext cx="4752975" cy="52101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E57B726-269E-4EE5-BCDE-47C9A3745929}"/>
              </a:ext>
            </a:extLst>
          </p:cNvPr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5.1.3 </a:t>
            </a:r>
            <a:r>
              <a:rPr lang="ko-KR" altLang="en-US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데이터 설계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93450621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직선 연결선 21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제목 22"/>
          <p:cNvSpPr>
            <a:spLocks noGrp="1"/>
          </p:cNvSpPr>
          <p:nvPr>
            <p:ph type="title"/>
          </p:nvPr>
        </p:nvSpPr>
        <p:spPr>
          <a:xfrm>
            <a:off x="247649" y="552449"/>
            <a:ext cx="8486775" cy="855663"/>
          </a:xfrm>
        </p:spPr>
        <p:txBody>
          <a:bodyPr/>
          <a:lstStyle/>
          <a:p>
            <a:pPr algn="l"/>
            <a:r>
              <a:rPr lang="ko-KR" altLang="en-US" sz="4000" b="1" spc="-150" dirty="0">
                <a:solidFill>
                  <a:srgbClr val="1D314E"/>
                </a:solidFill>
              </a:rPr>
              <a:t>설계 테이블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294FCAC-F513-4FE4-9338-50C75277E2CC}"/>
              </a:ext>
            </a:extLst>
          </p:cNvPr>
          <p:cNvSpPr txBox="1"/>
          <p:nvPr/>
        </p:nvSpPr>
        <p:spPr>
          <a:xfrm>
            <a:off x="6525087" y="6443990"/>
            <a:ext cx="26189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>
                <a:latin typeface="나눔고딕" panose="020B0600000101010101" charset="-127"/>
                <a:ea typeface="나눔고딕" panose="020B0600000101010101" charset="-127"/>
              </a:rPr>
              <a:t>싱크로나이즈드</a:t>
            </a:r>
            <a:r>
              <a:rPr lang="ko-KR" altLang="en-US" sz="1100" dirty="0">
                <a:latin typeface="나눔고딕" panose="020B0600000101010101" charset="-127"/>
                <a:ea typeface="나눔고딕" panose="020B0600000101010101" charset="-127"/>
              </a:rPr>
              <a:t> 수영 경기 관리 시스템</a:t>
            </a:r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0750" y="1290320"/>
            <a:ext cx="4762500" cy="5153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0C3E902-91EA-4C07-8DF0-737AF7D78A75}"/>
              </a:ext>
            </a:extLst>
          </p:cNvPr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5.1.3 </a:t>
            </a:r>
            <a:r>
              <a:rPr lang="ko-KR" altLang="en-US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데이터 설계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12396766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직선 연결선 21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제목 22"/>
          <p:cNvSpPr>
            <a:spLocks noGrp="1"/>
          </p:cNvSpPr>
          <p:nvPr>
            <p:ph type="title"/>
          </p:nvPr>
        </p:nvSpPr>
        <p:spPr>
          <a:xfrm>
            <a:off x="247649" y="552449"/>
            <a:ext cx="8486775" cy="855663"/>
          </a:xfrm>
        </p:spPr>
        <p:txBody>
          <a:bodyPr/>
          <a:lstStyle/>
          <a:p>
            <a:pPr algn="l"/>
            <a:r>
              <a:rPr lang="ko-KR" altLang="en-US" sz="4000" b="1" spc="-150" dirty="0">
                <a:solidFill>
                  <a:srgbClr val="1D314E"/>
                </a:solidFill>
              </a:rPr>
              <a:t>설계 테이블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294FCAC-F513-4FE4-9338-50C75277E2CC}"/>
              </a:ext>
            </a:extLst>
          </p:cNvPr>
          <p:cNvSpPr txBox="1"/>
          <p:nvPr/>
        </p:nvSpPr>
        <p:spPr>
          <a:xfrm>
            <a:off x="6525087" y="6443990"/>
            <a:ext cx="26189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>
                <a:latin typeface="나눔고딕" panose="020B0600000101010101" charset="-127"/>
                <a:ea typeface="나눔고딕" panose="020B0600000101010101" charset="-127"/>
              </a:rPr>
              <a:t>싱크로나이즈드</a:t>
            </a:r>
            <a:r>
              <a:rPr lang="ko-KR" altLang="en-US" sz="1100" dirty="0">
                <a:latin typeface="나눔고딕" panose="020B0600000101010101" charset="-127"/>
                <a:ea typeface="나눔고딕" panose="020B0600000101010101" charset="-127"/>
              </a:rPr>
              <a:t> 수영 경기 관리 시스템</a:t>
            </a:r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0750" y="1265238"/>
            <a:ext cx="4762500" cy="51787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E530864-AEDF-4256-B70C-14B236E844F6}"/>
              </a:ext>
            </a:extLst>
          </p:cNvPr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5.1.3 </a:t>
            </a:r>
            <a:r>
              <a:rPr lang="ko-KR" altLang="en-US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데이터 설계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44426780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5.1.4</a:t>
            </a:r>
            <a:r>
              <a:rPr lang="ko-KR" altLang="en-US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참고자료</a:t>
            </a:r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</a:p>
        </p:txBody>
      </p:sp>
      <p:cxnSp>
        <p:nvCxnSpPr>
          <p:cNvPr id="22" name="직선 연결선 21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내용 개체 틀 2"/>
          <p:cNvSpPr txBox="1">
            <a:spLocks/>
          </p:cNvSpPr>
          <p:nvPr/>
        </p:nvSpPr>
        <p:spPr>
          <a:xfrm>
            <a:off x="263455" y="1415818"/>
            <a:ext cx="8507348" cy="840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buNone/>
            </a:pPr>
            <a:r>
              <a:rPr lang="en-US" altLang="ko-KR" sz="1200" dirty="0"/>
              <a:t>1)</a:t>
            </a:r>
            <a:r>
              <a:rPr lang="en-US" altLang="ko-KR" sz="1200" u="sng" dirty="0"/>
              <a:t> </a:t>
            </a:r>
            <a:r>
              <a:rPr lang="en-US" altLang="ko-KR" sz="1200" u="sng" dirty="0">
                <a:hlinkClick r:id="rId2"/>
              </a:rPr>
              <a:t>https://drive.google.com/drive/folders/1YaemebGxuZZNKayCqKl4B-d_WrNnw7CF?usp=sharing</a:t>
            </a:r>
            <a:endParaRPr lang="en-US" altLang="ko-KR" sz="1200" dirty="0"/>
          </a:p>
          <a:p>
            <a:pPr marL="0" indent="0" fontAlgn="base">
              <a:buNone/>
            </a:pPr>
            <a:endParaRPr lang="en-US" altLang="ko-KR" sz="1200" dirty="0"/>
          </a:p>
        </p:txBody>
      </p:sp>
      <p:sp>
        <p:nvSpPr>
          <p:cNvPr id="23" name="제목 22"/>
          <p:cNvSpPr>
            <a:spLocks noGrp="1"/>
          </p:cNvSpPr>
          <p:nvPr>
            <p:ph type="title"/>
          </p:nvPr>
        </p:nvSpPr>
        <p:spPr>
          <a:xfrm>
            <a:off x="247649" y="552449"/>
            <a:ext cx="8486775" cy="855663"/>
          </a:xfrm>
        </p:spPr>
        <p:txBody>
          <a:bodyPr/>
          <a:lstStyle/>
          <a:p>
            <a:pPr algn="l"/>
            <a:r>
              <a:rPr lang="ko-KR" altLang="en-US" sz="4000" b="1" spc="-150" dirty="0">
                <a:solidFill>
                  <a:srgbClr val="1D314E"/>
                </a:solidFill>
              </a:rPr>
              <a:t>참고 자료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294FCAC-F513-4FE4-9338-50C75277E2CC}"/>
              </a:ext>
            </a:extLst>
          </p:cNvPr>
          <p:cNvSpPr txBox="1"/>
          <p:nvPr/>
        </p:nvSpPr>
        <p:spPr>
          <a:xfrm>
            <a:off x="6525087" y="6443990"/>
            <a:ext cx="26189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>
                <a:latin typeface="나눔고딕" panose="020B0600000101010101" charset="-127"/>
                <a:ea typeface="나눔고딕" panose="020B0600000101010101" charset="-127"/>
              </a:rPr>
              <a:t>싱크로나이즈드</a:t>
            </a:r>
            <a:r>
              <a:rPr lang="ko-KR" altLang="en-US" sz="1100" dirty="0">
                <a:latin typeface="나눔고딕" panose="020B0600000101010101" charset="-127"/>
                <a:ea typeface="나눔고딕" panose="020B0600000101010101" charset="-127"/>
              </a:rPr>
              <a:t> 수영 경기 관리 시스템</a:t>
            </a:r>
          </a:p>
        </p:txBody>
      </p:sp>
    </p:spTree>
    <p:extLst>
      <p:ext uri="{BB962C8B-B14F-4D97-AF65-F5344CB8AC3E}">
        <p14:creationId xmlns:p14="http://schemas.microsoft.com/office/powerpoint/2010/main" val="3695153158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1070243" y="839535"/>
            <a:ext cx="6995120" cy="1275437"/>
          </a:xfrm>
        </p:spPr>
        <p:txBody>
          <a:bodyPr>
            <a:noAutofit/>
          </a:bodyPr>
          <a:lstStyle/>
          <a:p>
            <a:r>
              <a:rPr lang="en-US" altLang="ko-KR" sz="7200" b="1" spc="-150" dirty="0">
                <a:solidFill>
                  <a:schemeClr val="accent4">
                    <a:lumMod val="50000"/>
                  </a:schemeClr>
                </a:solidFill>
              </a:rPr>
              <a:t>Chapter 4.2</a:t>
            </a:r>
            <a:endParaRPr lang="ko-KR" altLang="en-US" sz="7200" b="1" spc="-150" dirty="0">
              <a:solidFill>
                <a:schemeClr val="accent4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2058067" y="2114972"/>
            <a:ext cx="5019472" cy="12754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ko-KR" altLang="en-US" sz="54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상세설계 기술서</a:t>
            </a:r>
          </a:p>
        </p:txBody>
      </p:sp>
      <p:sp>
        <p:nvSpPr>
          <p:cNvPr id="11" name="내용 개체 틀 2"/>
          <p:cNvSpPr txBox="1">
            <a:spLocks/>
          </p:cNvSpPr>
          <p:nvPr/>
        </p:nvSpPr>
        <p:spPr>
          <a:xfrm>
            <a:off x="2306335" y="3429000"/>
            <a:ext cx="4522932" cy="12754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20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발표자</a:t>
            </a:r>
            <a:endParaRPr lang="en-US" altLang="ko-KR" sz="20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  <a:p>
            <a:pPr marL="0" indent="0" algn="ctr">
              <a:buNone/>
            </a:pPr>
            <a:r>
              <a:rPr lang="ko-KR" altLang="en-US" sz="20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상세설계 팀장 </a:t>
            </a:r>
            <a:r>
              <a:rPr lang="en-US" altLang="ko-KR" sz="20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sz="20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정지환</a:t>
            </a:r>
            <a:endParaRPr lang="en-US" altLang="ko-KR" sz="20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0AA29D2-D04D-4E25-83B4-BEE85216DD87}"/>
              </a:ext>
            </a:extLst>
          </p:cNvPr>
          <p:cNvSpPr txBox="1"/>
          <p:nvPr/>
        </p:nvSpPr>
        <p:spPr>
          <a:xfrm>
            <a:off x="6525087" y="6443990"/>
            <a:ext cx="26189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>
                <a:latin typeface="나눔고딕" panose="020B0600000101010101" charset="-127"/>
                <a:ea typeface="나눔고딕" panose="020B0600000101010101" charset="-127"/>
              </a:rPr>
              <a:t>싱크로나이즈드</a:t>
            </a:r>
            <a:r>
              <a:rPr lang="ko-KR" altLang="en-US" sz="1100" dirty="0">
                <a:latin typeface="나눔고딕" panose="020B0600000101010101" charset="-127"/>
                <a:ea typeface="나눔고딕" panose="020B0600000101010101" charset="-127"/>
              </a:rPr>
              <a:t> 수영 경기 관리 시스템</a:t>
            </a:r>
          </a:p>
        </p:txBody>
      </p:sp>
    </p:spTree>
    <p:extLst>
      <p:ext uri="{BB962C8B-B14F-4D97-AF65-F5344CB8AC3E}">
        <p14:creationId xmlns:p14="http://schemas.microsoft.com/office/powerpoint/2010/main" val="1370198759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5.2</a:t>
            </a:r>
            <a:r>
              <a:rPr lang="ko-KR" altLang="en-US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프로시저설계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22" name="직선 연결선 21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제목 22"/>
          <p:cNvSpPr>
            <a:spLocks noGrp="1"/>
          </p:cNvSpPr>
          <p:nvPr>
            <p:ph type="title"/>
          </p:nvPr>
        </p:nvSpPr>
        <p:spPr>
          <a:xfrm>
            <a:off x="247649" y="552449"/>
            <a:ext cx="8486775" cy="855663"/>
          </a:xfrm>
        </p:spPr>
        <p:txBody>
          <a:bodyPr/>
          <a:lstStyle/>
          <a:p>
            <a:pPr algn="l"/>
            <a:r>
              <a:rPr lang="ko-KR" altLang="en-US" sz="4000" b="1" spc="-150" dirty="0">
                <a:solidFill>
                  <a:srgbClr val="1D314E"/>
                </a:solidFill>
              </a:rPr>
              <a:t>프로시저 설계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294FCAC-F513-4FE4-9338-50C75277E2CC}"/>
              </a:ext>
            </a:extLst>
          </p:cNvPr>
          <p:cNvSpPr txBox="1"/>
          <p:nvPr/>
        </p:nvSpPr>
        <p:spPr>
          <a:xfrm>
            <a:off x="6525087" y="6443990"/>
            <a:ext cx="26189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>
                <a:latin typeface="나눔고딕" panose="020B0600000101010101" charset="-127"/>
                <a:ea typeface="나눔고딕" panose="020B0600000101010101" charset="-127"/>
              </a:rPr>
              <a:t>싱크로나이즈드</a:t>
            </a:r>
            <a:r>
              <a:rPr lang="ko-KR" altLang="en-US" sz="1100" dirty="0">
                <a:latin typeface="나눔고딕" panose="020B0600000101010101" charset="-127"/>
                <a:ea typeface="나눔고딕" panose="020B0600000101010101" charset="-127"/>
              </a:rPr>
              <a:t> 수영 경기 관리 시스템</a:t>
            </a:r>
          </a:p>
        </p:txBody>
      </p:sp>
      <p:pic>
        <p:nvPicPr>
          <p:cNvPr id="4" name="그림 3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D4392CD3-5608-4CAE-AEA7-59BBACC773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98453"/>
            <a:ext cx="9144000" cy="2061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428494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직선 연결선 21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제목 22"/>
          <p:cNvSpPr>
            <a:spLocks noGrp="1"/>
          </p:cNvSpPr>
          <p:nvPr>
            <p:ph type="title"/>
          </p:nvPr>
        </p:nvSpPr>
        <p:spPr>
          <a:xfrm>
            <a:off x="247649" y="552449"/>
            <a:ext cx="8486775" cy="855663"/>
          </a:xfrm>
        </p:spPr>
        <p:txBody>
          <a:bodyPr/>
          <a:lstStyle/>
          <a:p>
            <a:pPr algn="l"/>
            <a:r>
              <a:rPr lang="ko-KR" altLang="en-US" sz="4000" b="1" spc="-150" dirty="0">
                <a:solidFill>
                  <a:srgbClr val="1D314E"/>
                </a:solidFill>
              </a:rPr>
              <a:t>프로시저 설계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294FCAC-F513-4FE4-9338-50C75277E2CC}"/>
              </a:ext>
            </a:extLst>
          </p:cNvPr>
          <p:cNvSpPr txBox="1"/>
          <p:nvPr/>
        </p:nvSpPr>
        <p:spPr>
          <a:xfrm>
            <a:off x="6525087" y="6443990"/>
            <a:ext cx="26189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>
                <a:latin typeface="나눔고딕" panose="020B0600000101010101" charset="-127"/>
                <a:ea typeface="나눔고딕" panose="020B0600000101010101" charset="-127"/>
              </a:rPr>
              <a:t>싱크로나이즈드</a:t>
            </a:r>
            <a:r>
              <a:rPr lang="ko-KR" altLang="en-US" sz="1100" dirty="0">
                <a:latin typeface="나눔고딕" panose="020B0600000101010101" charset="-127"/>
                <a:ea typeface="나눔고딕" panose="020B0600000101010101" charset="-127"/>
              </a:rPr>
              <a:t> 수영 경기 관리 시스템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E55FE284-FB61-4EDC-9D94-6A040B5815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5021344"/>
              </p:ext>
            </p:extLst>
          </p:nvPr>
        </p:nvGraphicFramePr>
        <p:xfrm>
          <a:off x="1376932" y="2488914"/>
          <a:ext cx="6228207" cy="1880172"/>
        </p:xfrm>
        <a:graphic>
          <a:graphicData uri="http://schemas.openxmlformats.org/drawingml/2006/table">
            <a:tbl>
              <a:tblPr/>
              <a:tblGrid>
                <a:gridCol w="966089">
                  <a:extLst>
                    <a:ext uri="{9D8B030D-6E8A-4147-A177-3AD203B41FA5}">
                      <a16:colId xmlns:a16="http://schemas.microsoft.com/office/drawing/2014/main" val="1934885016"/>
                    </a:ext>
                  </a:extLst>
                </a:gridCol>
                <a:gridCol w="2260092">
                  <a:extLst>
                    <a:ext uri="{9D8B030D-6E8A-4147-A177-3AD203B41FA5}">
                      <a16:colId xmlns:a16="http://schemas.microsoft.com/office/drawing/2014/main" val="402333953"/>
                    </a:ext>
                  </a:extLst>
                </a:gridCol>
                <a:gridCol w="925957">
                  <a:extLst>
                    <a:ext uri="{9D8B030D-6E8A-4147-A177-3AD203B41FA5}">
                      <a16:colId xmlns:a16="http://schemas.microsoft.com/office/drawing/2014/main" val="492876772"/>
                    </a:ext>
                  </a:extLst>
                </a:gridCol>
                <a:gridCol w="2076069">
                  <a:extLst>
                    <a:ext uri="{9D8B030D-6E8A-4147-A177-3AD203B41FA5}">
                      <a16:colId xmlns:a16="http://schemas.microsoft.com/office/drawing/2014/main" val="14243530"/>
                    </a:ext>
                  </a:extLst>
                </a:gridCol>
              </a:tblGrid>
              <a:tr h="285496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프로그램 설계 언어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B87CB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식별자 명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B87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PDL-601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9509259"/>
                  </a:ext>
                </a:extLst>
              </a:tr>
              <a:tr h="28549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클래스 명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B87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ParticipatingScoreKeeperList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함수 명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B87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insertParticipatingScoreKeeper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29532125"/>
                  </a:ext>
                </a:extLst>
              </a:tr>
              <a:tr h="1169162">
                <a:tc gridSpan="4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void </a:t>
                      </a:r>
                      <a:r>
                        <a:rPr 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insertParticipatingScoreKeeper</a:t>
                      </a: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(</a:t>
                      </a:r>
                      <a:r>
                        <a:rPr 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ParticipatingScoreKeeper</a:t>
                      </a: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 </a:t>
                      </a:r>
                      <a:r>
                        <a:rPr 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scoreKeeper</a:t>
                      </a: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)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{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participatingScoreKeeperList</a:t>
                      </a: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[count] = </a:t>
                      </a:r>
                      <a:r>
                        <a:rPr 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scoreKeeper</a:t>
                      </a: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;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count++;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}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9414662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FB7282BE-ACDE-4BAE-BEFE-91605D2537B1}"/>
              </a:ext>
            </a:extLst>
          </p:cNvPr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5.2</a:t>
            </a:r>
            <a:r>
              <a:rPr lang="ko-KR" altLang="en-US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프로시저 설계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82530461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직선 연결선 21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제목 22"/>
          <p:cNvSpPr>
            <a:spLocks noGrp="1"/>
          </p:cNvSpPr>
          <p:nvPr>
            <p:ph type="title"/>
          </p:nvPr>
        </p:nvSpPr>
        <p:spPr>
          <a:xfrm>
            <a:off x="247649" y="552449"/>
            <a:ext cx="8486775" cy="855663"/>
          </a:xfrm>
        </p:spPr>
        <p:txBody>
          <a:bodyPr/>
          <a:lstStyle/>
          <a:p>
            <a:pPr algn="l"/>
            <a:r>
              <a:rPr lang="ko-KR" altLang="en-US" sz="4000" b="1" spc="-150" dirty="0">
                <a:solidFill>
                  <a:srgbClr val="1D314E"/>
                </a:solidFill>
              </a:rPr>
              <a:t>프로시저 설계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294FCAC-F513-4FE4-9338-50C75277E2CC}"/>
              </a:ext>
            </a:extLst>
          </p:cNvPr>
          <p:cNvSpPr txBox="1"/>
          <p:nvPr/>
        </p:nvSpPr>
        <p:spPr>
          <a:xfrm>
            <a:off x="6525087" y="6443990"/>
            <a:ext cx="26189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>
                <a:latin typeface="나눔고딕" panose="020B0600000101010101" charset="-127"/>
                <a:ea typeface="나눔고딕" panose="020B0600000101010101" charset="-127"/>
              </a:rPr>
              <a:t>싱크로나이즈드</a:t>
            </a:r>
            <a:r>
              <a:rPr lang="ko-KR" altLang="en-US" sz="1100" dirty="0">
                <a:latin typeface="나눔고딕" panose="020B0600000101010101" charset="-127"/>
                <a:ea typeface="나눔고딕" panose="020B0600000101010101" charset="-127"/>
              </a:rPr>
              <a:t> 수영 경기 관리 시스템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71A66C7F-6955-42C1-8AD1-438408EF44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0616172"/>
              </p:ext>
            </p:extLst>
          </p:nvPr>
        </p:nvGraphicFramePr>
        <p:xfrm>
          <a:off x="1453699" y="2245074"/>
          <a:ext cx="6228207" cy="2367852"/>
        </p:xfrm>
        <a:graphic>
          <a:graphicData uri="http://schemas.openxmlformats.org/drawingml/2006/table">
            <a:tbl>
              <a:tblPr/>
              <a:tblGrid>
                <a:gridCol w="966089">
                  <a:extLst>
                    <a:ext uri="{9D8B030D-6E8A-4147-A177-3AD203B41FA5}">
                      <a16:colId xmlns:a16="http://schemas.microsoft.com/office/drawing/2014/main" val="2779007979"/>
                    </a:ext>
                  </a:extLst>
                </a:gridCol>
                <a:gridCol w="2260092">
                  <a:extLst>
                    <a:ext uri="{9D8B030D-6E8A-4147-A177-3AD203B41FA5}">
                      <a16:colId xmlns:a16="http://schemas.microsoft.com/office/drawing/2014/main" val="2004229238"/>
                    </a:ext>
                  </a:extLst>
                </a:gridCol>
                <a:gridCol w="925957">
                  <a:extLst>
                    <a:ext uri="{9D8B030D-6E8A-4147-A177-3AD203B41FA5}">
                      <a16:colId xmlns:a16="http://schemas.microsoft.com/office/drawing/2014/main" val="4199821741"/>
                    </a:ext>
                  </a:extLst>
                </a:gridCol>
                <a:gridCol w="2076069">
                  <a:extLst>
                    <a:ext uri="{9D8B030D-6E8A-4147-A177-3AD203B41FA5}">
                      <a16:colId xmlns:a16="http://schemas.microsoft.com/office/drawing/2014/main" val="1138528437"/>
                    </a:ext>
                  </a:extLst>
                </a:gridCol>
              </a:tblGrid>
              <a:tr h="285496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프로그램 설계 언어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B87CB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식별자 명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B87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PDL-602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98834083"/>
                  </a:ext>
                </a:extLst>
              </a:tr>
              <a:tr h="28549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클래스 명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B87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ParticipatingScoreKeeperList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함수 명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B87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deleteParticipatingScoreKeeper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9268564"/>
                  </a:ext>
                </a:extLst>
              </a:tr>
              <a:tr h="1382014">
                <a:tc gridSpan="4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void </a:t>
                      </a:r>
                      <a:r>
                        <a:rPr 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deleteParticipatingScoreKeeper</a:t>
                      </a: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(int code)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{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for(int I=0; </a:t>
                      </a:r>
                      <a:r>
                        <a:rPr 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i</a:t>
                      </a: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&lt;count; I++){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	</a:t>
                      </a: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if(</a:t>
                      </a:r>
                      <a:r>
                        <a:rPr 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participatingScoreKeeperList</a:t>
                      </a: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[</a:t>
                      </a:r>
                      <a:r>
                        <a:rPr 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i</a:t>
                      </a: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].</a:t>
                      </a:r>
                      <a:r>
                        <a:rPr 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getScoreKeeperCode</a:t>
                      </a: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() == code)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	</a:t>
                      </a: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 </a:t>
                      </a:r>
                      <a:r>
                        <a:rPr 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participatingScoreKeeperList</a:t>
                      </a: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[</a:t>
                      </a:r>
                      <a:r>
                        <a:rPr 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i</a:t>
                      </a: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] = null;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}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}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6597858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6FECEF9C-33C9-4DB6-83A5-283A312BB3C8}"/>
              </a:ext>
            </a:extLst>
          </p:cNvPr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5.2</a:t>
            </a:r>
            <a:r>
              <a:rPr lang="ko-KR" altLang="en-US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프로시저 설계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84577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직선 연결선 21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제목 22"/>
          <p:cNvSpPr>
            <a:spLocks noGrp="1"/>
          </p:cNvSpPr>
          <p:nvPr>
            <p:ph type="title"/>
          </p:nvPr>
        </p:nvSpPr>
        <p:spPr>
          <a:xfrm>
            <a:off x="247649" y="552449"/>
            <a:ext cx="8486775" cy="855663"/>
          </a:xfrm>
        </p:spPr>
        <p:txBody>
          <a:bodyPr/>
          <a:lstStyle/>
          <a:p>
            <a:pPr algn="l"/>
            <a:r>
              <a:rPr lang="en-US" altLang="ko-KR" sz="4000" b="1" spc="-150" dirty="0">
                <a:solidFill>
                  <a:srgbClr val="1D314E"/>
                </a:solidFill>
              </a:rPr>
              <a:t>Milestone</a:t>
            </a:r>
            <a:endParaRPr lang="ko-KR" altLang="en-US" sz="4000" b="1" spc="-150" dirty="0">
              <a:solidFill>
                <a:srgbClr val="1D314E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294FCAC-F513-4FE4-9338-50C75277E2CC}"/>
              </a:ext>
            </a:extLst>
          </p:cNvPr>
          <p:cNvSpPr txBox="1"/>
          <p:nvPr/>
        </p:nvSpPr>
        <p:spPr>
          <a:xfrm>
            <a:off x="6525087" y="6443990"/>
            <a:ext cx="26189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>
                <a:latin typeface="나눔고딕" panose="020B0600000101010101" charset="-127"/>
                <a:ea typeface="나눔고딕" panose="020B0600000101010101" charset="-127"/>
              </a:rPr>
              <a:t>싱크로나이즈드</a:t>
            </a:r>
            <a:r>
              <a:rPr lang="ko-KR" altLang="en-US" sz="1100" dirty="0">
                <a:latin typeface="나눔고딕" panose="020B0600000101010101" charset="-127"/>
                <a:ea typeface="나눔고딕" panose="020B0600000101010101" charset="-127"/>
              </a:rPr>
              <a:t> 수영 경기 관리 시스템</a:t>
            </a: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B3A5EDAD-388E-4871-9F44-636B1A9BAF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5793719"/>
              </p:ext>
            </p:extLst>
          </p:nvPr>
        </p:nvGraphicFramePr>
        <p:xfrm>
          <a:off x="409576" y="1361711"/>
          <a:ext cx="8593585" cy="5082279"/>
        </p:xfrm>
        <a:graphic>
          <a:graphicData uri="http://schemas.openxmlformats.org/drawingml/2006/table">
            <a:tbl>
              <a:tblPr/>
              <a:tblGrid>
                <a:gridCol w="1177719">
                  <a:extLst>
                    <a:ext uri="{9D8B030D-6E8A-4147-A177-3AD203B41FA5}">
                      <a16:colId xmlns:a16="http://schemas.microsoft.com/office/drawing/2014/main" val="2906000406"/>
                    </a:ext>
                  </a:extLst>
                </a:gridCol>
                <a:gridCol w="1165758">
                  <a:extLst>
                    <a:ext uri="{9D8B030D-6E8A-4147-A177-3AD203B41FA5}">
                      <a16:colId xmlns:a16="http://schemas.microsoft.com/office/drawing/2014/main" val="1921527108"/>
                    </a:ext>
                  </a:extLst>
                </a:gridCol>
                <a:gridCol w="3119363">
                  <a:extLst>
                    <a:ext uri="{9D8B030D-6E8A-4147-A177-3AD203B41FA5}">
                      <a16:colId xmlns:a16="http://schemas.microsoft.com/office/drawing/2014/main" val="3272300096"/>
                    </a:ext>
                  </a:extLst>
                </a:gridCol>
                <a:gridCol w="1177719">
                  <a:extLst>
                    <a:ext uri="{9D8B030D-6E8A-4147-A177-3AD203B41FA5}">
                      <a16:colId xmlns:a16="http://schemas.microsoft.com/office/drawing/2014/main" val="886911327"/>
                    </a:ext>
                  </a:extLst>
                </a:gridCol>
                <a:gridCol w="976513">
                  <a:extLst>
                    <a:ext uri="{9D8B030D-6E8A-4147-A177-3AD203B41FA5}">
                      <a16:colId xmlns:a16="http://schemas.microsoft.com/office/drawing/2014/main" val="3530909276"/>
                    </a:ext>
                  </a:extLst>
                </a:gridCol>
                <a:gridCol w="976513">
                  <a:extLst>
                    <a:ext uri="{9D8B030D-6E8A-4147-A177-3AD203B41FA5}">
                      <a16:colId xmlns:a16="http://schemas.microsoft.com/office/drawing/2014/main" val="4013737529"/>
                    </a:ext>
                  </a:extLst>
                </a:gridCol>
              </a:tblGrid>
              <a:tr h="47459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주차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3162" marR="63162" marT="17462" marB="1746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B87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단계</a:t>
                      </a:r>
                      <a:r>
                        <a:rPr lang="en-US" altLang="ko-KR" sz="16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6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영역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3162" marR="63162" marT="17462" marB="1746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B87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작업 진행 방법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3162" marR="63162" marT="17462" marB="1746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B87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Milestone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3162" marR="63162" marT="17462" marB="1746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B87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시작일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3162" marR="63162" marT="17462" marB="1746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B87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종료일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3162" marR="63162" marT="17462" marB="1746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B87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0949165"/>
                  </a:ext>
                </a:extLst>
              </a:tr>
              <a:tr h="27608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3162" marR="63162" marT="17462" marB="1746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5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도입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3162" marR="63162" marT="17462" marB="1746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16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3162" marR="63162" marT="17462" marB="1746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-1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프로젝트 시작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3162" marR="63162" marT="17462" marB="1746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2018-03-02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3162" marR="63162" marT="17462" marB="1746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2018-03-02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3162" marR="63162" marT="17462" marB="1746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6060351"/>
                  </a:ext>
                </a:extLst>
              </a:tr>
              <a:tr h="27608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3162" marR="63162" marT="17462" marB="1746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3162" marR="63162" marT="17462" marB="1746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3162" marR="63162" marT="17462" marB="1746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3162" marR="63162" marT="17462" marB="1746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7670423"/>
                  </a:ext>
                </a:extLst>
              </a:tr>
              <a:tr h="27608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3162" marR="63162" marT="17462" marB="1746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3162" marR="63162" marT="17462" marB="1746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3162" marR="63162" marT="17462" marB="1746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3162" marR="63162" marT="17462" marB="1746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60558820"/>
                  </a:ext>
                </a:extLst>
              </a:tr>
              <a:tr h="27608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3162" marR="63162" marT="17462" marB="1746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3162" marR="63162" marT="17462" marB="1746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3162" marR="63162" marT="17462" marB="1746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3162" marR="63162" marT="17462" marB="1746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0510689"/>
                  </a:ext>
                </a:extLst>
              </a:tr>
              <a:tr h="27608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3162" marR="63162" marT="17462" marB="1746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3162" marR="63162" marT="17462" marB="1746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3162" marR="63162" marT="17462" marB="1746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3162" marR="63162" marT="17462" marB="1746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6622503"/>
                  </a:ext>
                </a:extLst>
              </a:tr>
              <a:tr h="27608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3162" marR="63162" marT="17462" marB="1746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7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정련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3162" marR="63162" marT="17462" marB="1746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도입 종료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3162" marR="63162" marT="17462" marB="1746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2018-04-13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3162" marR="63162" marT="17462" marB="1746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2018-04-13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3162" marR="63162" marT="17462" marB="1746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86625366"/>
                  </a:ext>
                </a:extLst>
              </a:tr>
              <a:tr h="27608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3162" marR="63162" marT="17462" marB="1746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정련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시작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3162" marR="63162" marT="17462" marB="1746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2018-04-13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3162" marR="63162" marT="17462" marB="1746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2018-04-13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3162" marR="63162" marT="17462" marB="1746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38017333"/>
                  </a:ext>
                </a:extLst>
              </a:tr>
              <a:tr h="27608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3162" marR="63162" marT="17462" marB="1746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3162" marR="63162" marT="17462" marB="1746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3162" marR="63162" marT="17462" marB="1746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3162" marR="63162" marT="17462" marB="1746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4716688"/>
                  </a:ext>
                </a:extLst>
              </a:tr>
              <a:tr h="27608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3162" marR="63162" marT="17462" marB="1746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정련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종료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3162" marR="63162" marT="17462" marB="1746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2018-04-27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3162" marR="63162" marT="17462" marB="1746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2018-04-27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3162" marR="63162" marT="17462" marB="1746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86619796"/>
                  </a:ext>
                </a:extLst>
              </a:tr>
              <a:tr h="27608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3162" marR="63162" marT="17462" marB="1746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정련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시작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3162" marR="63162" marT="17462" marB="1746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2018-04-27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3162" marR="63162" marT="17462" marB="1746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2018-04-27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3162" marR="63162" marT="17462" marB="1746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6325305"/>
                  </a:ext>
                </a:extLst>
              </a:tr>
              <a:tr h="27608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3162" marR="63162" marT="17462" marB="1746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3162" marR="63162" marT="17462" marB="1746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3162" marR="63162" marT="17462" marB="1746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3162" marR="63162" marT="17462" marB="1746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6989769"/>
                  </a:ext>
                </a:extLst>
              </a:tr>
              <a:tr h="27608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3162" marR="63162" marT="17462" marB="1746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정련 종료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3162" marR="63162" marT="17462" marB="1746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2018-05-18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3162" marR="63162" marT="17462" marB="1746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2018-05-18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3162" marR="63162" marT="17462" marB="1746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7410996"/>
                  </a:ext>
                </a:extLst>
              </a:tr>
              <a:tr h="27608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3162" marR="63162" marT="17462" marB="1746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구축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3162" marR="63162" marT="17462" marB="1746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구축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3162" marR="63162" marT="17462" marB="1746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2018-05-18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3162" marR="63162" marT="17462" marB="1746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2018-05-25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3162" marR="63162" marT="17462" marB="1746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9220974"/>
                  </a:ext>
                </a:extLst>
              </a:tr>
              <a:tr h="27608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3162" marR="63162" marT="17462" marB="1746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구축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3162" marR="63162" marT="17462" marB="1746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2018-05-25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3162" marR="63162" marT="17462" marB="1746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2018-06-01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3162" marR="63162" marT="17462" marB="1746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54247285"/>
                  </a:ext>
                </a:extLst>
              </a:tr>
              <a:tr h="269764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3162" marR="63162" marT="17462" marB="1746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전이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3162" marR="63162" marT="17462" marB="1746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-1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전이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3162" marR="63162" marT="17462" marB="1746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2018-06-08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3162" marR="63162" marT="17462" marB="1746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2018-06-15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3162" marR="63162" marT="17462" marB="1746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0068766"/>
                  </a:ext>
                </a:extLst>
              </a:tr>
              <a:tr h="31342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-1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프로젝트 종료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3162" marR="63162" marT="17462" marB="1746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2018-06-15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3162" marR="63162" marT="17462" marB="1746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2019-06-14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3162" marR="63162" marT="17462" marB="1746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22310765"/>
                  </a:ext>
                </a:extLst>
              </a:tr>
            </a:tbl>
          </a:graphicData>
        </a:graphic>
      </p:graphicFrame>
      <p:pic>
        <p:nvPicPr>
          <p:cNvPr id="7169" name="_x286753184" descr="EMB000004105578">
            <a:extLst>
              <a:ext uri="{FF2B5EF4-FFF2-40B4-BE49-F238E27FC236}">
                <a16:creationId xmlns:a16="http://schemas.microsoft.com/office/drawing/2014/main" id="{FC3F8AD6-EB95-4362-9D06-A6B47A1848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417" y="2401797"/>
            <a:ext cx="2864314" cy="3608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F4BC50C-7C73-4893-96FD-2957308DC16D}"/>
              </a:ext>
            </a:extLst>
          </p:cNvPr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2.1 </a:t>
            </a:r>
            <a:r>
              <a:rPr lang="ko-KR" altLang="en-US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프로젝트 헌장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3238455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직선 연결선 21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제목 22"/>
          <p:cNvSpPr>
            <a:spLocks noGrp="1"/>
          </p:cNvSpPr>
          <p:nvPr>
            <p:ph type="title"/>
          </p:nvPr>
        </p:nvSpPr>
        <p:spPr>
          <a:xfrm>
            <a:off x="247649" y="552449"/>
            <a:ext cx="8486775" cy="855663"/>
          </a:xfrm>
        </p:spPr>
        <p:txBody>
          <a:bodyPr/>
          <a:lstStyle/>
          <a:p>
            <a:pPr algn="l"/>
            <a:r>
              <a:rPr lang="ko-KR" altLang="en-US" sz="4000" b="1" spc="-150" dirty="0">
                <a:solidFill>
                  <a:srgbClr val="1D314E"/>
                </a:solidFill>
              </a:rPr>
              <a:t>프로시저 설계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294FCAC-F513-4FE4-9338-50C75277E2CC}"/>
              </a:ext>
            </a:extLst>
          </p:cNvPr>
          <p:cNvSpPr txBox="1"/>
          <p:nvPr/>
        </p:nvSpPr>
        <p:spPr>
          <a:xfrm>
            <a:off x="6525087" y="6443990"/>
            <a:ext cx="26189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>
                <a:latin typeface="나눔고딕" panose="020B0600000101010101" charset="-127"/>
                <a:ea typeface="나눔고딕" panose="020B0600000101010101" charset="-127"/>
              </a:rPr>
              <a:t>싱크로나이즈드</a:t>
            </a:r>
            <a:r>
              <a:rPr lang="ko-KR" altLang="en-US" sz="1100" dirty="0">
                <a:latin typeface="나눔고딕" panose="020B0600000101010101" charset="-127"/>
                <a:ea typeface="나눔고딕" panose="020B0600000101010101" charset="-127"/>
              </a:rPr>
              <a:t> 수영 경기 관리 시스템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2AFD0A69-1CB9-47AF-A391-CCE6FD6BA4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2065043"/>
              </p:ext>
            </p:extLst>
          </p:nvPr>
        </p:nvGraphicFramePr>
        <p:xfrm>
          <a:off x="1983534" y="1549886"/>
          <a:ext cx="5168537" cy="4534032"/>
        </p:xfrm>
        <a:graphic>
          <a:graphicData uri="http://schemas.openxmlformats.org/drawingml/2006/table">
            <a:tbl>
              <a:tblPr/>
              <a:tblGrid>
                <a:gridCol w="801718">
                  <a:extLst>
                    <a:ext uri="{9D8B030D-6E8A-4147-A177-3AD203B41FA5}">
                      <a16:colId xmlns:a16="http://schemas.microsoft.com/office/drawing/2014/main" val="2984902624"/>
                    </a:ext>
                  </a:extLst>
                </a:gridCol>
                <a:gridCol w="1875559">
                  <a:extLst>
                    <a:ext uri="{9D8B030D-6E8A-4147-A177-3AD203B41FA5}">
                      <a16:colId xmlns:a16="http://schemas.microsoft.com/office/drawing/2014/main" val="2454299468"/>
                    </a:ext>
                  </a:extLst>
                </a:gridCol>
                <a:gridCol w="768414">
                  <a:extLst>
                    <a:ext uri="{9D8B030D-6E8A-4147-A177-3AD203B41FA5}">
                      <a16:colId xmlns:a16="http://schemas.microsoft.com/office/drawing/2014/main" val="1318042095"/>
                    </a:ext>
                  </a:extLst>
                </a:gridCol>
                <a:gridCol w="1722846">
                  <a:extLst>
                    <a:ext uri="{9D8B030D-6E8A-4147-A177-3AD203B41FA5}">
                      <a16:colId xmlns:a16="http://schemas.microsoft.com/office/drawing/2014/main" val="1166602315"/>
                    </a:ext>
                  </a:extLst>
                </a:gridCol>
              </a:tblGrid>
              <a:tr h="273493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프로그램 설계 언어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3750" marR="53750" marT="14860" marB="1486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B87CB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식별자 명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3750" marR="53750" marT="14860" marB="1486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B87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PDL-603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3750" marR="53750" marT="14860" marB="1486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2122772"/>
                  </a:ext>
                </a:extLst>
              </a:tr>
              <a:tr h="40623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클래스 명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3750" marR="53750" marT="14860" marB="1486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B87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ParticipatingScoreKeeperList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3750" marR="53750" marT="14860" marB="1486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함수 명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3750" marR="53750" marT="14860" marB="1486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B87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updateParticipatingScoreKeeper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3750" marR="53750" marT="14860" marB="1486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7987288"/>
                  </a:ext>
                </a:extLst>
              </a:tr>
              <a:tr h="3846236">
                <a:tc gridSpan="4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void </a:t>
                      </a:r>
                      <a:r>
                        <a:rPr lang="en-US" sz="800" kern="0" spc="0" dirty="0" err="1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updateParticipatingScoreKeeper</a:t>
                      </a:r>
                      <a:r>
                        <a:rPr lang="en-US" sz="8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(int code, </a:t>
                      </a:r>
                      <a:r>
                        <a:rPr lang="en-US" sz="800" kern="0" spc="0" dirty="0" err="1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ParticipatingScoreKeeper</a:t>
                      </a:r>
                      <a:r>
                        <a:rPr lang="en-US" sz="8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 </a:t>
                      </a:r>
                      <a:r>
                        <a:rPr lang="en-US" sz="800" kern="0" spc="0" dirty="0" err="1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scoreKeeper</a:t>
                      </a:r>
                      <a:r>
                        <a:rPr lang="en-US" sz="8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)</a:t>
                      </a:r>
                      <a:r>
                        <a:rPr lang="en-US" sz="8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		</a:t>
                      </a:r>
                      <a:r>
                        <a:rPr lang="en-US" sz="8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//</a:t>
                      </a: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정보수정의 경우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{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for(int I=0; </a:t>
                      </a:r>
                      <a:r>
                        <a:rPr lang="en-US" sz="800" kern="0" spc="0" dirty="0" err="1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i</a:t>
                      </a:r>
                      <a:r>
                        <a:rPr lang="en-US" sz="8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&lt;count; I++){</a:t>
                      </a:r>
                      <a:endParaRPr lang="en-US" sz="8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	</a:t>
                      </a:r>
                      <a:r>
                        <a:rPr lang="en-US" sz="8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if(</a:t>
                      </a:r>
                      <a:r>
                        <a:rPr lang="en-US" sz="800" kern="0" spc="0" dirty="0" err="1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participatingScoreKeeperList</a:t>
                      </a:r>
                      <a:r>
                        <a:rPr lang="en-US" sz="8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[</a:t>
                      </a:r>
                      <a:r>
                        <a:rPr lang="en-US" sz="800" kern="0" spc="0" dirty="0" err="1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i</a:t>
                      </a:r>
                      <a:r>
                        <a:rPr lang="en-US" sz="8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].</a:t>
                      </a:r>
                      <a:r>
                        <a:rPr lang="en-US" sz="800" kern="0" spc="0" dirty="0" err="1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getScoreKeeperCode</a:t>
                      </a:r>
                      <a:r>
                        <a:rPr lang="en-US" sz="8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() == code){</a:t>
                      </a:r>
                      <a:endParaRPr lang="en-US" sz="8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	</a:t>
                      </a:r>
                      <a:r>
                        <a:rPr lang="en-US" sz="8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 </a:t>
                      </a:r>
                      <a:r>
                        <a:rPr lang="en-US" sz="800" kern="0" spc="0" dirty="0" err="1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participatingScoreKeeperList</a:t>
                      </a:r>
                      <a:r>
                        <a:rPr lang="en-US" sz="8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[</a:t>
                      </a:r>
                      <a:r>
                        <a:rPr lang="en-US" sz="800" kern="0" spc="0" dirty="0" err="1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i</a:t>
                      </a:r>
                      <a:r>
                        <a:rPr lang="en-US" sz="8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] = </a:t>
                      </a:r>
                      <a:r>
                        <a:rPr lang="en-US" sz="800" kern="0" spc="0" dirty="0" err="1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scoreKeeper</a:t>
                      </a:r>
                      <a:r>
                        <a:rPr lang="en-US" sz="8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;</a:t>
                      </a:r>
                      <a:endParaRPr lang="en-US" sz="8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	</a:t>
                      </a:r>
                      <a:r>
                        <a:rPr lang="en-US" sz="8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 break;</a:t>
                      </a:r>
                      <a:endParaRPr lang="en-US" sz="8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	</a:t>
                      </a:r>
                      <a:r>
                        <a:rPr lang="en-US" sz="8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}</a:t>
                      </a:r>
                      <a:endParaRPr lang="en-US" sz="8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}</a:t>
                      </a:r>
                      <a:endParaRPr lang="en-US" sz="8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}</a:t>
                      </a:r>
                      <a:endParaRPr lang="en-US" sz="8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void </a:t>
                      </a:r>
                      <a:r>
                        <a:rPr lang="en-US" sz="800" kern="0" spc="0" dirty="0" err="1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updateParticipatingScoreKeeper</a:t>
                      </a:r>
                      <a:r>
                        <a:rPr lang="en-US" sz="8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(int code, int date)</a:t>
                      </a:r>
                      <a:r>
                        <a:rPr lang="en-US" sz="8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		</a:t>
                      </a:r>
                      <a:r>
                        <a:rPr lang="en-US" sz="8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//</a:t>
                      </a: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대회취소의 경우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{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for(int I=0; </a:t>
                      </a:r>
                      <a:r>
                        <a:rPr lang="en-US" sz="800" kern="0" spc="0" dirty="0" err="1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i</a:t>
                      </a:r>
                      <a:r>
                        <a:rPr lang="en-US" sz="8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&lt;count; I++){</a:t>
                      </a:r>
                      <a:endParaRPr lang="en-US" sz="8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	</a:t>
                      </a:r>
                      <a:r>
                        <a:rPr lang="en-US" sz="8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if(</a:t>
                      </a:r>
                      <a:r>
                        <a:rPr lang="en-US" sz="800" kern="0" spc="0" dirty="0" err="1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participatingScoreKeeperList</a:t>
                      </a:r>
                      <a:r>
                        <a:rPr lang="en-US" sz="8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[</a:t>
                      </a:r>
                      <a:r>
                        <a:rPr lang="en-US" sz="800" kern="0" spc="0" dirty="0" err="1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i</a:t>
                      </a:r>
                      <a:r>
                        <a:rPr lang="en-US" sz="8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].</a:t>
                      </a:r>
                      <a:r>
                        <a:rPr lang="en-US" sz="800" kern="0" spc="0" dirty="0" err="1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getScoreKeeperCode</a:t>
                      </a:r>
                      <a:r>
                        <a:rPr lang="en-US" sz="8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() == code){</a:t>
                      </a:r>
                      <a:endParaRPr lang="en-US" sz="8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	</a:t>
                      </a:r>
                      <a:r>
                        <a:rPr lang="en-US" sz="8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 </a:t>
                      </a:r>
                      <a:r>
                        <a:rPr lang="en-US" sz="800" kern="0" spc="0" dirty="0" err="1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participatingScoreKeeperList</a:t>
                      </a:r>
                      <a:r>
                        <a:rPr lang="en-US" sz="8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[</a:t>
                      </a:r>
                      <a:r>
                        <a:rPr lang="en-US" sz="800" kern="0" spc="0" dirty="0" err="1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i</a:t>
                      </a:r>
                      <a:r>
                        <a:rPr lang="en-US" sz="8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].</a:t>
                      </a:r>
                      <a:r>
                        <a:rPr lang="en-US" sz="800" kern="0" spc="0" dirty="0" err="1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setCancellationDate</a:t>
                      </a:r>
                      <a:r>
                        <a:rPr lang="en-US" sz="8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(date);</a:t>
                      </a:r>
                      <a:endParaRPr lang="en-US" sz="8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	</a:t>
                      </a:r>
                      <a:r>
                        <a:rPr lang="en-US" sz="8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 break;</a:t>
                      </a:r>
                      <a:endParaRPr lang="en-US" sz="8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	</a:t>
                      </a:r>
                      <a:r>
                        <a:rPr lang="en-US" sz="8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}</a:t>
                      </a:r>
                      <a:endParaRPr lang="en-US" sz="8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}</a:t>
                      </a:r>
                      <a:endParaRPr lang="en-US" sz="8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}</a:t>
                      </a:r>
                      <a:endParaRPr lang="en-US" sz="8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3750" marR="53750" marT="14860" marB="1486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133513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2F94241B-0BDE-41AC-AB40-8CB4390B3BF4}"/>
              </a:ext>
            </a:extLst>
          </p:cNvPr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5.2</a:t>
            </a:r>
            <a:r>
              <a:rPr lang="ko-KR" altLang="en-US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프로시저 설계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17912949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직선 연결선 21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제목 22"/>
          <p:cNvSpPr>
            <a:spLocks noGrp="1"/>
          </p:cNvSpPr>
          <p:nvPr>
            <p:ph type="title"/>
          </p:nvPr>
        </p:nvSpPr>
        <p:spPr>
          <a:xfrm>
            <a:off x="247649" y="552449"/>
            <a:ext cx="8486775" cy="855663"/>
          </a:xfrm>
        </p:spPr>
        <p:txBody>
          <a:bodyPr/>
          <a:lstStyle/>
          <a:p>
            <a:pPr algn="l"/>
            <a:r>
              <a:rPr lang="ko-KR" altLang="en-US" sz="4000" b="1" spc="-150" dirty="0">
                <a:solidFill>
                  <a:srgbClr val="1D314E"/>
                </a:solidFill>
              </a:rPr>
              <a:t>프로시저 설계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294FCAC-F513-4FE4-9338-50C75277E2CC}"/>
              </a:ext>
            </a:extLst>
          </p:cNvPr>
          <p:cNvSpPr txBox="1"/>
          <p:nvPr/>
        </p:nvSpPr>
        <p:spPr>
          <a:xfrm>
            <a:off x="6525087" y="6443990"/>
            <a:ext cx="26189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>
                <a:latin typeface="나눔고딕" panose="020B0600000101010101" charset="-127"/>
                <a:ea typeface="나눔고딕" panose="020B0600000101010101" charset="-127"/>
              </a:rPr>
              <a:t>싱크로나이즈드</a:t>
            </a:r>
            <a:r>
              <a:rPr lang="ko-KR" altLang="en-US" sz="1100" dirty="0">
                <a:latin typeface="나눔고딕" panose="020B0600000101010101" charset="-127"/>
                <a:ea typeface="나눔고딕" panose="020B0600000101010101" charset="-127"/>
              </a:rPr>
              <a:t> 수영 경기 관리 시스템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F2467241-8E2A-4599-AD02-5CD3F1B5B1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8817463"/>
              </p:ext>
            </p:extLst>
          </p:nvPr>
        </p:nvGraphicFramePr>
        <p:xfrm>
          <a:off x="1453699" y="2001234"/>
          <a:ext cx="6228207" cy="2855532"/>
        </p:xfrm>
        <a:graphic>
          <a:graphicData uri="http://schemas.openxmlformats.org/drawingml/2006/table">
            <a:tbl>
              <a:tblPr/>
              <a:tblGrid>
                <a:gridCol w="966089">
                  <a:extLst>
                    <a:ext uri="{9D8B030D-6E8A-4147-A177-3AD203B41FA5}">
                      <a16:colId xmlns:a16="http://schemas.microsoft.com/office/drawing/2014/main" val="1204259961"/>
                    </a:ext>
                  </a:extLst>
                </a:gridCol>
                <a:gridCol w="2260092">
                  <a:extLst>
                    <a:ext uri="{9D8B030D-6E8A-4147-A177-3AD203B41FA5}">
                      <a16:colId xmlns:a16="http://schemas.microsoft.com/office/drawing/2014/main" val="1440318029"/>
                    </a:ext>
                  </a:extLst>
                </a:gridCol>
                <a:gridCol w="925957">
                  <a:extLst>
                    <a:ext uri="{9D8B030D-6E8A-4147-A177-3AD203B41FA5}">
                      <a16:colId xmlns:a16="http://schemas.microsoft.com/office/drawing/2014/main" val="1323181981"/>
                    </a:ext>
                  </a:extLst>
                </a:gridCol>
                <a:gridCol w="2076069">
                  <a:extLst>
                    <a:ext uri="{9D8B030D-6E8A-4147-A177-3AD203B41FA5}">
                      <a16:colId xmlns:a16="http://schemas.microsoft.com/office/drawing/2014/main" val="4279478725"/>
                    </a:ext>
                  </a:extLst>
                </a:gridCol>
              </a:tblGrid>
              <a:tr h="285496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프로그램 설계 언어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B87CB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식별자 명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B87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PDL-604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207313"/>
                  </a:ext>
                </a:extLst>
              </a:tr>
              <a:tr h="28549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클래스 명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B87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ParticipatingScoreKeeperList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함수 명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B87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findParticipatingScoreKeeper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73549507"/>
                  </a:ext>
                </a:extLst>
              </a:tr>
              <a:tr h="1788414">
                <a:tc gridSpan="4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ParticipatingScoreKeeper</a:t>
                      </a: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 </a:t>
                      </a:r>
                      <a:r>
                        <a:rPr 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findParticipatingScoreKeeper</a:t>
                      </a: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(int code)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{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ParticipatingScoreKeeper</a:t>
                      </a: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 temp;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for(int I=0; </a:t>
                      </a:r>
                      <a:r>
                        <a:rPr 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i</a:t>
                      </a: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&lt;count; I++){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	</a:t>
                      </a: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if(</a:t>
                      </a:r>
                      <a:r>
                        <a:rPr 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participatingScoreKeeperList</a:t>
                      </a: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[</a:t>
                      </a:r>
                      <a:r>
                        <a:rPr 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i</a:t>
                      </a: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].</a:t>
                      </a:r>
                      <a:r>
                        <a:rPr 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getScoreKeeperCode</a:t>
                      </a: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() == code)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	</a:t>
                      </a: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 temp = </a:t>
                      </a:r>
                      <a:r>
                        <a:rPr 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participatingScoreKeeperList</a:t>
                      </a: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[</a:t>
                      </a:r>
                      <a:r>
                        <a:rPr 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i</a:t>
                      </a: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];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}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return temp;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}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2499068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8A43E84E-A27B-47A6-9CC6-8AEF84A9CBA3}"/>
              </a:ext>
            </a:extLst>
          </p:cNvPr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5.2</a:t>
            </a:r>
            <a:r>
              <a:rPr lang="ko-KR" altLang="en-US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프로시저 설계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88479851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직선 연결선 21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제목 22"/>
          <p:cNvSpPr>
            <a:spLocks noGrp="1"/>
          </p:cNvSpPr>
          <p:nvPr>
            <p:ph type="title"/>
          </p:nvPr>
        </p:nvSpPr>
        <p:spPr>
          <a:xfrm>
            <a:off x="247649" y="552449"/>
            <a:ext cx="8486775" cy="855663"/>
          </a:xfrm>
        </p:spPr>
        <p:txBody>
          <a:bodyPr/>
          <a:lstStyle/>
          <a:p>
            <a:pPr algn="l"/>
            <a:r>
              <a:rPr lang="ko-KR" altLang="en-US" sz="4000" b="1" spc="-150" dirty="0">
                <a:solidFill>
                  <a:srgbClr val="1D314E"/>
                </a:solidFill>
              </a:rPr>
              <a:t>프로시저 설계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294FCAC-F513-4FE4-9338-50C75277E2CC}"/>
              </a:ext>
            </a:extLst>
          </p:cNvPr>
          <p:cNvSpPr txBox="1"/>
          <p:nvPr/>
        </p:nvSpPr>
        <p:spPr>
          <a:xfrm>
            <a:off x="6525087" y="6443990"/>
            <a:ext cx="26189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>
                <a:latin typeface="나눔고딕" panose="020B0600000101010101" charset="-127"/>
                <a:ea typeface="나눔고딕" panose="020B0600000101010101" charset="-127"/>
              </a:rPr>
              <a:t>싱크로나이즈드</a:t>
            </a:r>
            <a:r>
              <a:rPr lang="ko-KR" altLang="en-US" sz="1100" dirty="0">
                <a:latin typeface="나눔고딕" panose="020B0600000101010101" charset="-127"/>
                <a:ea typeface="나눔고딕" panose="020B0600000101010101" charset="-127"/>
              </a:rPr>
              <a:t> 수영 경기 관리 시스템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723F7D64-067A-4F62-9072-CE8E482363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6011103"/>
              </p:ext>
            </p:extLst>
          </p:nvPr>
        </p:nvGraphicFramePr>
        <p:xfrm>
          <a:off x="1453699" y="1921255"/>
          <a:ext cx="6228207" cy="3015489"/>
        </p:xfrm>
        <a:graphic>
          <a:graphicData uri="http://schemas.openxmlformats.org/drawingml/2006/table">
            <a:tbl>
              <a:tblPr/>
              <a:tblGrid>
                <a:gridCol w="966089">
                  <a:extLst>
                    <a:ext uri="{9D8B030D-6E8A-4147-A177-3AD203B41FA5}">
                      <a16:colId xmlns:a16="http://schemas.microsoft.com/office/drawing/2014/main" val="801291766"/>
                    </a:ext>
                  </a:extLst>
                </a:gridCol>
                <a:gridCol w="2260092">
                  <a:extLst>
                    <a:ext uri="{9D8B030D-6E8A-4147-A177-3AD203B41FA5}">
                      <a16:colId xmlns:a16="http://schemas.microsoft.com/office/drawing/2014/main" val="297624366"/>
                    </a:ext>
                  </a:extLst>
                </a:gridCol>
                <a:gridCol w="925957">
                  <a:extLst>
                    <a:ext uri="{9D8B030D-6E8A-4147-A177-3AD203B41FA5}">
                      <a16:colId xmlns:a16="http://schemas.microsoft.com/office/drawing/2014/main" val="1713659392"/>
                    </a:ext>
                  </a:extLst>
                </a:gridCol>
                <a:gridCol w="2076069">
                  <a:extLst>
                    <a:ext uri="{9D8B030D-6E8A-4147-A177-3AD203B41FA5}">
                      <a16:colId xmlns:a16="http://schemas.microsoft.com/office/drawing/2014/main" val="53959197"/>
                    </a:ext>
                  </a:extLst>
                </a:gridCol>
              </a:tblGrid>
              <a:tr h="285496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프로그램 설계 언어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B87CB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식별자 명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B87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PDL-605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0056574"/>
                  </a:ext>
                </a:extLst>
              </a:tr>
              <a:tr h="36601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클래스 명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B87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ParticipatingScoreKeeperList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함수 명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B87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findParticipatingScoreKeeperByName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69257911"/>
                  </a:ext>
                </a:extLst>
              </a:tr>
              <a:tr h="1788414">
                <a:tc gridSpan="4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ParticipatingScoreKeeperList</a:t>
                      </a: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 </a:t>
                      </a:r>
                      <a:r>
                        <a:rPr 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findParticipatingScoreKeeperByName</a:t>
                      </a: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(String name)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{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ParticipatingScoreKeeperList</a:t>
                      </a: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 </a:t>
                      </a:r>
                      <a:r>
                        <a:rPr 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tempList</a:t>
                      </a: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;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for(int I=0; </a:t>
                      </a:r>
                      <a:r>
                        <a:rPr 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i</a:t>
                      </a: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&lt;count; I++){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	</a:t>
                      </a: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if(</a:t>
                      </a:r>
                      <a:r>
                        <a:rPr 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participatingScoreKeeperList</a:t>
                      </a: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[</a:t>
                      </a:r>
                      <a:r>
                        <a:rPr 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i</a:t>
                      </a: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].</a:t>
                      </a:r>
                      <a:r>
                        <a:rPr 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getName</a:t>
                      </a: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() == name)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	</a:t>
                      </a: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 </a:t>
                      </a:r>
                      <a:r>
                        <a:rPr 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tempList.insertParticipatingScoreKeeper</a:t>
                      </a: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(</a:t>
                      </a:r>
                      <a:r>
                        <a:rPr 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participatingScoreKeeperList</a:t>
                      </a: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[</a:t>
                      </a:r>
                      <a:r>
                        <a:rPr 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i</a:t>
                      </a: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]);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}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return </a:t>
                      </a:r>
                      <a:r>
                        <a:rPr 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tempList</a:t>
                      </a: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;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}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1176530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83A03AD8-1036-4B0F-99D7-4D9F2FE42ECD}"/>
              </a:ext>
            </a:extLst>
          </p:cNvPr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5.2</a:t>
            </a:r>
            <a:r>
              <a:rPr lang="ko-KR" altLang="en-US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프로시저 설계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63266793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직선 연결선 21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제목 22"/>
          <p:cNvSpPr>
            <a:spLocks noGrp="1"/>
          </p:cNvSpPr>
          <p:nvPr>
            <p:ph type="title"/>
          </p:nvPr>
        </p:nvSpPr>
        <p:spPr>
          <a:xfrm>
            <a:off x="247649" y="552449"/>
            <a:ext cx="8486775" cy="855663"/>
          </a:xfrm>
        </p:spPr>
        <p:txBody>
          <a:bodyPr/>
          <a:lstStyle/>
          <a:p>
            <a:pPr algn="l"/>
            <a:r>
              <a:rPr lang="ko-KR" altLang="en-US" sz="4000" b="1" spc="-150" dirty="0">
                <a:solidFill>
                  <a:srgbClr val="1D314E"/>
                </a:solidFill>
              </a:rPr>
              <a:t>프로시저 설계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294FCAC-F513-4FE4-9338-50C75277E2CC}"/>
              </a:ext>
            </a:extLst>
          </p:cNvPr>
          <p:cNvSpPr txBox="1"/>
          <p:nvPr/>
        </p:nvSpPr>
        <p:spPr>
          <a:xfrm>
            <a:off x="6525087" y="6443990"/>
            <a:ext cx="26189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>
                <a:latin typeface="나눔고딕" panose="020B0600000101010101" charset="-127"/>
                <a:ea typeface="나눔고딕" panose="020B0600000101010101" charset="-127"/>
              </a:rPr>
              <a:t>싱크로나이즈드</a:t>
            </a:r>
            <a:r>
              <a:rPr lang="ko-KR" altLang="en-US" sz="1100" dirty="0">
                <a:latin typeface="나눔고딕" panose="020B0600000101010101" charset="-127"/>
                <a:ea typeface="나눔고딕" panose="020B0600000101010101" charset="-127"/>
              </a:rPr>
              <a:t> 수영 경기 관리 시스템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06E723A6-1DDC-439A-BA65-CB06CB2707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5840156"/>
              </p:ext>
            </p:extLst>
          </p:nvPr>
        </p:nvGraphicFramePr>
        <p:xfrm>
          <a:off x="1453699" y="2434875"/>
          <a:ext cx="6228207" cy="1988249"/>
        </p:xfrm>
        <a:graphic>
          <a:graphicData uri="http://schemas.openxmlformats.org/drawingml/2006/table">
            <a:tbl>
              <a:tblPr/>
              <a:tblGrid>
                <a:gridCol w="966089">
                  <a:extLst>
                    <a:ext uri="{9D8B030D-6E8A-4147-A177-3AD203B41FA5}">
                      <a16:colId xmlns:a16="http://schemas.microsoft.com/office/drawing/2014/main" val="752429918"/>
                    </a:ext>
                  </a:extLst>
                </a:gridCol>
                <a:gridCol w="2260092">
                  <a:extLst>
                    <a:ext uri="{9D8B030D-6E8A-4147-A177-3AD203B41FA5}">
                      <a16:colId xmlns:a16="http://schemas.microsoft.com/office/drawing/2014/main" val="1796389660"/>
                    </a:ext>
                  </a:extLst>
                </a:gridCol>
                <a:gridCol w="925957">
                  <a:extLst>
                    <a:ext uri="{9D8B030D-6E8A-4147-A177-3AD203B41FA5}">
                      <a16:colId xmlns:a16="http://schemas.microsoft.com/office/drawing/2014/main" val="1892193853"/>
                    </a:ext>
                  </a:extLst>
                </a:gridCol>
                <a:gridCol w="2076069">
                  <a:extLst>
                    <a:ext uri="{9D8B030D-6E8A-4147-A177-3AD203B41FA5}">
                      <a16:colId xmlns:a16="http://schemas.microsoft.com/office/drawing/2014/main" val="2005898210"/>
                    </a:ext>
                  </a:extLst>
                </a:gridCol>
              </a:tblGrid>
              <a:tr h="285496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프로그램 설계 언어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B87CB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식별자 명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B87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PDL-606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1913518"/>
                  </a:ext>
                </a:extLst>
              </a:tr>
              <a:tr h="36601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클래스 명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B87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ParticipatingScoreKeeperList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함수 명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B87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findAllParticipatingScoreKeeper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84655162"/>
                  </a:ext>
                </a:extLst>
              </a:tr>
              <a:tr h="1169162">
                <a:tc gridSpan="4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ParticipatingScoreKeeperList</a:t>
                      </a: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 </a:t>
                      </a:r>
                      <a:r>
                        <a:rPr 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findAllParticipatingScoreKeeper</a:t>
                      </a: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()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{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return </a:t>
                      </a:r>
                      <a:r>
                        <a:rPr 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participatingScoreKeeperList</a:t>
                      </a: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;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}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3734366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8BDBFF8C-3D28-4D0D-A561-4DF71A8541CA}"/>
              </a:ext>
            </a:extLst>
          </p:cNvPr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5.2</a:t>
            </a:r>
            <a:r>
              <a:rPr lang="ko-KR" altLang="en-US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프로시저 설계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51111187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직선 연결선 21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제목 22"/>
          <p:cNvSpPr>
            <a:spLocks noGrp="1"/>
          </p:cNvSpPr>
          <p:nvPr>
            <p:ph type="title"/>
          </p:nvPr>
        </p:nvSpPr>
        <p:spPr>
          <a:xfrm>
            <a:off x="247649" y="552449"/>
            <a:ext cx="8486775" cy="855663"/>
          </a:xfrm>
        </p:spPr>
        <p:txBody>
          <a:bodyPr/>
          <a:lstStyle/>
          <a:p>
            <a:pPr algn="l"/>
            <a:r>
              <a:rPr lang="ko-KR" altLang="en-US" sz="4000" b="1" spc="-150" dirty="0">
                <a:solidFill>
                  <a:srgbClr val="1D314E"/>
                </a:solidFill>
              </a:rPr>
              <a:t>프로시저 설계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294FCAC-F513-4FE4-9338-50C75277E2CC}"/>
              </a:ext>
            </a:extLst>
          </p:cNvPr>
          <p:cNvSpPr txBox="1"/>
          <p:nvPr/>
        </p:nvSpPr>
        <p:spPr>
          <a:xfrm>
            <a:off x="6525087" y="6443990"/>
            <a:ext cx="26189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>
                <a:latin typeface="나눔고딕" panose="020B0600000101010101" charset="-127"/>
                <a:ea typeface="나눔고딕" panose="020B0600000101010101" charset="-127"/>
              </a:rPr>
              <a:t>싱크로나이즈드</a:t>
            </a:r>
            <a:r>
              <a:rPr lang="ko-KR" altLang="en-US" sz="1100" dirty="0">
                <a:latin typeface="나눔고딕" panose="020B0600000101010101" charset="-127"/>
                <a:ea typeface="나눔고딕" panose="020B0600000101010101" charset="-127"/>
              </a:rPr>
              <a:t> 수영 경기 관리 시스템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39E88BF0-3A8C-46EE-9B01-8E5A55DC2A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260608"/>
              </p:ext>
            </p:extLst>
          </p:nvPr>
        </p:nvGraphicFramePr>
        <p:xfrm>
          <a:off x="1453699" y="2488914"/>
          <a:ext cx="6228207" cy="1880172"/>
        </p:xfrm>
        <a:graphic>
          <a:graphicData uri="http://schemas.openxmlformats.org/drawingml/2006/table">
            <a:tbl>
              <a:tblPr/>
              <a:tblGrid>
                <a:gridCol w="966089">
                  <a:extLst>
                    <a:ext uri="{9D8B030D-6E8A-4147-A177-3AD203B41FA5}">
                      <a16:colId xmlns:a16="http://schemas.microsoft.com/office/drawing/2014/main" val="3487235705"/>
                    </a:ext>
                  </a:extLst>
                </a:gridCol>
                <a:gridCol w="2260092">
                  <a:extLst>
                    <a:ext uri="{9D8B030D-6E8A-4147-A177-3AD203B41FA5}">
                      <a16:colId xmlns:a16="http://schemas.microsoft.com/office/drawing/2014/main" val="4268896552"/>
                    </a:ext>
                  </a:extLst>
                </a:gridCol>
                <a:gridCol w="925957">
                  <a:extLst>
                    <a:ext uri="{9D8B030D-6E8A-4147-A177-3AD203B41FA5}">
                      <a16:colId xmlns:a16="http://schemas.microsoft.com/office/drawing/2014/main" val="4134209845"/>
                    </a:ext>
                  </a:extLst>
                </a:gridCol>
                <a:gridCol w="2076069">
                  <a:extLst>
                    <a:ext uri="{9D8B030D-6E8A-4147-A177-3AD203B41FA5}">
                      <a16:colId xmlns:a16="http://schemas.microsoft.com/office/drawing/2014/main" val="3290965523"/>
                    </a:ext>
                  </a:extLst>
                </a:gridCol>
              </a:tblGrid>
              <a:tr h="285496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프로그램 설계 언어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B87CB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식별자 명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B87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PDL-607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07672954"/>
                  </a:ext>
                </a:extLst>
              </a:tr>
              <a:tr h="28549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클래스 명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B87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ParticipatingScoreKeeperManager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함수 명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B87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createParticipatingScoreKeeper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2688242"/>
                  </a:ext>
                </a:extLst>
              </a:tr>
              <a:tr h="1169162">
                <a:tc gridSpan="4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void </a:t>
                      </a:r>
                      <a:r>
                        <a:rPr 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createParticipatingScoreKeeper</a:t>
                      </a: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(</a:t>
                      </a:r>
                      <a:r>
                        <a:rPr 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ParticipatingScoreKeeperList</a:t>
                      </a: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 list)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{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ParticipatingScoreKeeper</a:t>
                      </a: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 temp = new </a:t>
                      </a:r>
                      <a:r>
                        <a:rPr 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ParticipatingScoreKeeper</a:t>
                      </a: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();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list.insertParticipatingScoreKeeper</a:t>
                      </a: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(temp);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}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3581727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D8F8992C-CF61-42D4-8D94-81F84BD513D7}"/>
              </a:ext>
            </a:extLst>
          </p:cNvPr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5.2</a:t>
            </a:r>
            <a:r>
              <a:rPr lang="ko-KR" altLang="en-US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프로시저 설계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2054338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직선 연결선 21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제목 22"/>
          <p:cNvSpPr>
            <a:spLocks noGrp="1"/>
          </p:cNvSpPr>
          <p:nvPr>
            <p:ph type="title"/>
          </p:nvPr>
        </p:nvSpPr>
        <p:spPr>
          <a:xfrm>
            <a:off x="247649" y="552449"/>
            <a:ext cx="8486775" cy="855663"/>
          </a:xfrm>
        </p:spPr>
        <p:txBody>
          <a:bodyPr/>
          <a:lstStyle/>
          <a:p>
            <a:pPr algn="l"/>
            <a:r>
              <a:rPr lang="ko-KR" altLang="en-US" sz="4000" b="1" spc="-150" dirty="0">
                <a:solidFill>
                  <a:srgbClr val="1D314E"/>
                </a:solidFill>
              </a:rPr>
              <a:t>프로시저 설계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294FCAC-F513-4FE4-9338-50C75277E2CC}"/>
              </a:ext>
            </a:extLst>
          </p:cNvPr>
          <p:cNvSpPr txBox="1"/>
          <p:nvPr/>
        </p:nvSpPr>
        <p:spPr>
          <a:xfrm>
            <a:off x="6525087" y="6443990"/>
            <a:ext cx="26189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>
                <a:latin typeface="나눔고딕" panose="020B0600000101010101" charset="-127"/>
                <a:ea typeface="나눔고딕" panose="020B0600000101010101" charset="-127"/>
              </a:rPr>
              <a:t>싱크로나이즈드</a:t>
            </a:r>
            <a:r>
              <a:rPr lang="ko-KR" altLang="en-US" sz="1100" dirty="0">
                <a:latin typeface="나눔고딕" panose="020B0600000101010101" charset="-127"/>
                <a:ea typeface="나눔고딕" panose="020B0600000101010101" charset="-127"/>
              </a:rPr>
              <a:t> 수영 경기 관리 시스템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2A407827-4023-4CB2-A885-74CB4C72D0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3697163"/>
              </p:ext>
            </p:extLst>
          </p:nvPr>
        </p:nvGraphicFramePr>
        <p:xfrm>
          <a:off x="2094130" y="1549886"/>
          <a:ext cx="4947345" cy="4555912"/>
        </p:xfrm>
        <a:graphic>
          <a:graphicData uri="http://schemas.openxmlformats.org/drawingml/2006/table">
            <a:tbl>
              <a:tblPr/>
              <a:tblGrid>
                <a:gridCol w="767408">
                  <a:extLst>
                    <a:ext uri="{9D8B030D-6E8A-4147-A177-3AD203B41FA5}">
                      <a16:colId xmlns:a16="http://schemas.microsoft.com/office/drawing/2014/main" val="3650270760"/>
                    </a:ext>
                  </a:extLst>
                </a:gridCol>
                <a:gridCol w="1795293">
                  <a:extLst>
                    <a:ext uri="{9D8B030D-6E8A-4147-A177-3AD203B41FA5}">
                      <a16:colId xmlns:a16="http://schemas.microsoft.com/office/drawing/2014/main" val="800358005"/>
                    </a:ext>
                  </a:extLst>
                </a:gridCol>
                <a:gridCol w="735529">
                  <a:extLst>
                    <a:ext uri="{9D8B030D-6E8A-4147-A177-3AD203B41FA5}">
                      <a16:colId xmlns:a16="http://schemas.microsoft.com/office/drawing/2014/main" val="372315784"/>
                    </a:ext>
                  </a:extLst>
                </a:gridCol>
                <a:gridCol w="1649115">
                  <a:extLst>
                    <a:ext uri="{9D8B030D-6E8A-4147-A177-3AD203B41FA5}">
                      <a16:colId xmlns:a16="http://schemas.microsoft.com/office/drawing/2014/main" val="597028521"/>
                    </a:ext>
                  </a:extLst>
                </a:gridCol>
              </a:tblGrid>
              <a:tr h="261788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프로그램 설계 언어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1450" marR="51450" marT="14224" marB="1422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B87CB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식별자 명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1450" marR="51450" marT="14224" marB="1422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B87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PDL-608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1450" marR="51450" marT="14224" marB="1422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5742566"/>
                  </a:ext>
                </a:extLst>
              </a:tr>
              <a:tr h="38884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클래스 명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1450" marR="51450" marT="14224" marB="1422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B87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ParticipatingScoreKeeperManager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1450" marR="51450" marT="14224" marB="1422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함수 명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1450" marR="51450" marT="14224" marB="1422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B87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readParticipatingScoreKeeper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List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1450" marR="51450" marT="14224" marB="1422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53138081"/>
                  </a:ext>
                </a:extLst>
              </a:tr>
              <a:tr h="3875325">
                <a:tc gridSpan="4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 err="1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ParticipatingScoreKeeperList</a:t>
                      </a:r>
                      <a:r>
                        <a:rPr lang="en-US" sz="8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 </a:t>
                      </a:r>
                      <a:r>
                        <a:rPr lang="en-US" sz="800" kern="0" spc="0" dirty="0" err="1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readParticipatingScoreKeeperList</a:t>
                      </a:r>
                      <a:r>
                        <a:rPr lang="en-US" sz="8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(</a:t>
                      </a:r>
                      <a:r>
                        <a:rPr lang="en-US" sz="800" kern="0" spc="0" dirty="0" err="1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ParticipatingScoreKeeperList</a:t>
                      </a:r>
                      <a:r>
                        <a:rPr lang="en-US" sz="8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 list, String msg)</a:t>
                      </a:r>
                      <a:endParaRPr lang="en-US" sz="8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{</a:t>
                      </a:r>
                      <a:endParaRPr lang="en-US" sz="8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 err="1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ParticipatingScoreKeeperList</a:t>
                      </a:r>
                      <a:r>
                        <a:rPr lang="en-US" sz="8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 </a:t>
                      </a:r>
                      <a:r>
                        <a:rPr lang="en-US" sz="800" kern="0" spc="0" dirty="0" err="1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tempList</a:t>
                      </a:r>
                      <a:r>
                        <a:rPr lang="en-US" sz="8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;</a:t>
                      </a:r>
                      <a:endParaRPr lang="en-US" sz="8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if(msg==null)</a:t>
                      </a:r>
                      <a:r>
                        <a:rPr lang="en-US" sz="8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	</a:t>
                      </a:r>
                      <a:r>
                        <a:rPr lang="en-US" sz="8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//</a:t>
                      </a: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조건이 </a:t>
                      </a:r>
                      <a:r>
                        <a:rPr lang="ko-KR" altLang="en-US" sz="800" kern="0" spc="0" dirty="0" err="1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없을경우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	</a:t>
                      </a:r>
                      <a:r>
                        <a:rPr lang="en-US" sz="800" kern="0" spc="0" dirty="0" err="1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tempList</a:t>
                      </a:r>
                      <a:r>
                        <a:rPr lang="en-US" sz="8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 = </a:t>
                      </a:r>
                      <a:r>
                        <a:rPr lang="en-US" sz="800" kern="0" spc="0" dirty="0" err="1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list.findAllParticipatingScoreKeeper</a:t>
                      </a:r>
                      <a:r>
                        <a:rPr lang="en-US" sz="8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();</a:t>
                      </a:r>
                      <a:endParaRPr lang="en-US" sz="8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if(msg==code){</a:t>
                      </a:r>
                      <a:r>
                        <a:rPr lang="en-US" sz="8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	</a:t>
                      </a:r>
                      <a:r>
                        <a:rPr lang="en-US" sz="8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//</a:t>
                      </a: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조건이 코드일 경우</a:t>
                      </a: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(</a:t>
                      </a: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선택되어 조회될 때</a:t>
                      </a: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)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	</a:t>
                      </a:r>
                      <a:r>
                        <a:rPr lang="en-US" sz="8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for(int I=0; </a:t>
                      </a:r>
                      <a:r>
                        <a:rPr lang="en-US" sz="800" kern="0" spc="0" dirty="0" err="1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i</a:t>
                      </a:r>
                      <a:r>
                        <a:rPr lang="en-US" sz="8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&lt;</a:t>
                      </a:r>
                      <a:r>
                        <a:rPr lang="en-US" sz="800" kern="0" spc="0" dirty="0" err="1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list.length</a:t>
                      </a:r>
                      <a:r>
                        <a:rPr lang="en-US" sz="8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; I++){</a:t>
                      </a:r>
                      <a:endParaRPr lang="en-US" sz="8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	</a:t>
                      </a:r>
                      <a:r>
                        <a:rPr lang="en-US" sz="8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 if(list[</a:t>
                      </a:r>
                      <a:r>
                        <a:rPr lang="en-US" sz="800" kern="0" spc="0" dirty="0" err="1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i</a:t>
                      </a:r>
                      <a:r>
                        <a:rPr lang="en-US" sz="8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].</a:t>
                      </a:r>
                      <a:r>
                        <a:rPr lang="en-US" sz="800" kern="0" spc="0" dirty="0" err="1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getScoreKeepercode</a:t>
                      </a:r>
                      <a:r>
                        <a:rPr lang="en-US" sz="8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==msg)</a:t>
                      </a:r>
                      <a:endParaRPr lang="en-US" sz="8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		</a:t>
                      </a:r>
                      <a:r>
                        <a:rPr lang="en-US" sz="800" kern="0" spc="0" dirty="0" err="1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tempList.insertScoreKeeper</a:t>
                      </a:r>
                      <a:r>
                        <a:rPr lang="en-US" sz="8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(list[</a:t>
                      </a:r>
                      <a:r>
                        <a:rPr lang="en-US" sz="800" kern="0" spc="0" dirty="0" err="1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i</a:t>
                      </a:r>
                      <a:r>
                        <a:rPr lang="en-US" sz="8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]);</a:t>
                      </a:r>
                      <a:endParaRPr lang="en-US" sz="8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	</a:t>
                      </a:r>
                      <a:r>
                        <a:rPr lang="en-US" sz="8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}</a:t>
                      </a:r>
                      <a:endParaRPr lang="en-US" sz="8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}</a:t>
                      </a:r>
                      <a:endParaRPr lang="en-US" sz="8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if(msg==name){</a:t>
                      </a:r>
                      <a:r>
                        <a:rPr lang="en-US" sz="8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	</a:t>
                      </a:r>
                      <a:r>
                        <a:rPr lang="en-US" sz="8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//</a:t>
                      </a: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조건이 이름일 경우</a:t>
                      </a: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(</a:t>
                      </a: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검색하여 조회될 때</a:t>
                      </a: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)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	</a:t>
                      </a:r>
                      <a:r>
                        <a:rPr lang="en-US" sz="8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for(int I=0; </a:t>
                      </a:r>
                      <a:r>
                        <a:rPr lang="en-US" sz="800" kern="0" spc="0" dirty="0" err="1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i</a:t>
                      </a:r>
                      <a:r>
                        <a:rPr lang="en-US" sz="8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&lt;</a:t>
                      </a:r>
                      <a:r>
                        <a:rPr lang="en-US" sz="800" kern="0" spc="0" dirty="0" err="1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list.length</a:t>
                      </a:r>
                      <a:r>
                        <a:rPr lang="en-US" sz="8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; I++){</a:t>
                      </a:r>
                      <a:endParaRPr lang="en-US" sz="8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	</a:t>
                      </a:r>
                      <a:r>
                        <a:rPr lang="en-US" sz="8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 if(list[</a:t>
                      </a:r>
                      <a:r>
                        <a:rPr lang="en-US" sz="800" kern="0" spc="0" dirty="0" err="1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i</a:t>
                      </a:r>
                      <a:r>
                        <a:rPr lang="en-US" sz="8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].</a:t>
                      </a:r>
                      <a:r>
                        <a:rPr lang="en-US" sz="800" kern="0" spc="0" dirty="0" err="1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getName</a:t>
                      </a:r>
                      <a:r>
                        <a:rPr lang="en-US" sz="8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() == msg)</a:t>
                      </a:r>
                      <a:endParaRPr lang="en-US" sz="8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	</a:t>
                      </a:r>
                      <a:r>
                        <a:rPr lang="en-US" sz="8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 </a:t>
                      </a:r>
                      <a:r>
                        <a:rPr lang="en-US" sz="8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	</a:t>
                      </a:r>
                      <a:r>
                        <a:rPr lang="en-US" sz="800" kern="0" spc="0" dirty="0" err="1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tempList.insertParticipatingScoreKeeper</a:t>
                      </a:r>
                      <a:r>
                        <a:rPr lang="en-US" sz="8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(list[</a:t>
                      </a:r>
                      <a:r>
                        <a:rPr lang="en-US" sz="800" kern="0" spc="0" dirty="0" err="1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i</a:t>
                      </a:r>
                      <a:r>
                        <a:rPr lang="en-US" sz="8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]);</a:t>
                      </a:r>
                      <a:endParaRPr lang="en-US" sz="8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	</a:t>
                      </a:r>
                      <a:r>
                        <a:rPr lang="en-US" sz="8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}</a:t>
                      </a:r>
                      <a:endParaRPr lang="en-US" sz="8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}</a:t>
                      </a:r>
                      <a:endParaRPr lang="en-US" sz="8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return </a:t>
                      </a:r>
                      <a:r>
                        <a:rPr lang="en-US" sz="800" kern="0" spc="0" dirty="0" err="1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tempList</a:t>
                      </a:r>
                      <a:r>
                        <a:rPr lang="en-US" sz="8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;</a:t>
                      </a:r>
                      <a:endParaRPr lang="en-US" sz="8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}</a:t>
                      </a:r>
                      <a:endParaRPr lang="en-US" sz="8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1450" marR="51450" marT="14224" marB="1422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0122885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66DD45DA-7B7C-412C-9C28-CC489BA90DF9}"/>
              </a:ext>
            </a:extLst>
          </p:cNvPr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5.2</a:t>
            </a:r>
            <a:r>
              <a:rPr lang="ko-KR" altLang="en-US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프로시저 설계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06855058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직선 연결선 21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제목 22"/>
          <p:cNvSpPr>
            <a:spLocks noGrp="1"/>
          </p:cNvSpPr>
          <p:nvPr>
            <p:ph type="title"/>
          </p:nvPr>
        </p:nvSpPr>
        <p:spPr>
          <a:xfrm>
            <a:off x="247649" y="552449"/>
            <a:ext cx="8486775" cy="855663"/>
          </a:xfrm>
        </p:spPr>
        <p:txBody>
          <a:bodyPr/>
          <a:lstStyle/>
          <a:p>
            <a:pPr algn="l"/>
            <a:r>
              <a:rPr lang="ko-KR" altLang="en-US" sz="4000" b="1" spc="-150" dirty="0">
                <a:solidFill>
                  <a:srgbClr val="1D314E"/>
                </a:solidFill>
              </a:rPr>
              <a:t>프로시저 설계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294FCAC-F513-4FE4-9338-50C75277E2CC}"/>
              </a:ext>
            </a:extLst>
          </p:cNvPr>
          <p:cNvSpPr txBox="1"/>
          <p:nvPr/>
        </p:nvSpPr>
        <p:spPr>
          <a:xfrm>
            <a:off x="6525087" y="6443990"/>
            <a:ext cx="26189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>
                <a:latin typeface="나눔고딕" panose="020B0600000101010101" charset="-127"/>
                <a:ea typeface="나눔고딕" panose="020B0600000101010101" charset="-127"/>
              </a:rPr>
              <a:t>싱크로나이즈드</a:t>
            </a:r>
            <a:r>
              <a:rPr lang="ko-KR" altLang="en-US" sz="1100" dirty="0">
                <a:latin typeface="나눔고딕" panose="020B0600000101010101" charset="-127"/>
                <a:ea typeface="나눔고딕" panose="020B0600000101010101" charset="-127"/>
              </a:rPr>
              <a:t> 수영 경기 관리 시스템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30D12EBE-6A9E-46EA-A227-ECDFBEDA9A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7000312"/>
              </p:ext>
            </p:extLst>
          </p:nvPr>
        </p:nvGraphicFramePr>
        <p:xfrm>
          <a:off x="1453699" y="1921255"/>
          <a:ext cx="6228207" cy="3015489"/>
        </p:xfrm>
        <a:graphic>
          <a:graphicData uri="http://schemas.openxmlformats.org/drawingml/2006/table">
            <a:tbl>
              <a:tblPr/>
              <a:tblGrid>
                <a:gridCol w="966089">
                  <a:extLst>
                    <a:ext uri="{9D8B030D-6E8A-4147-A177-3AD203B41FA5}">
                      <a16:colId xmlns:a16="http://schemas.microsoft.com/office/drawing/2014/main" val="1923655181"/>
                    </a:ext>
                  </a:extLst>
                </a:gridCol>
                <a:gridCol w="2260092">
                  <a:extLst>
                    <a:ext uri="{9D8B030D-6E8A-4147-A177-3AD203B41FA5}">
                      <a16:colId xmlns:a16="http://schemas.microsoft.com/office/drawing/2014/main" val="2622220577"/>
                    </a:ext>
                  </a:extLst>
                </a:gridCol>
                <a:gridCol w="925957">
                  <a:extLst>
                    <a:ext uri="{9D8B030D-6E8A-4147-A177-3AD203B41FA5}">
                      <a16:colId xmlns:a16="http://schemas.microsoft.com/office/drawing/2014/main" val="3167840815"/>
                    </a:ext>
                  </a:extLst>
                </a:gridCol>
                <a:gridCol w="2076069">
                  <a:extLst>
                    <a:ext uri="{9D8B030D-6E8A-4147-A177-3AD203B41FA5}">
                      <a16:colId xmlns:a16="http://schemas.microsoft.com/office/drawing/2014/main" val="864182036"/>
                    </a:ext>
                  </a:extLst>
                </a:gridCol>
              </a:tblGrid>
              <a:tr h="285496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프로그램 설계 언어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B87CB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식별자 명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B87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PDL-609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54875758"/>
                  </a:ext>
                </a:extLst>
              </a:tr>
              <a:tr h="36601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클래스 명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B87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ParticipatingScoreKeeperManager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함수 명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B87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changeParticipatingScoreKeeper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30726814"/>
                  </a:ext>
                </a:extLst>
              </a:tr>
              <a:tr h="1788414">
                <a:tc gridSpan="4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void </a:t>
                      </a:r>
                      <a:r>
                        <a:rPr 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changeParticipatingScoreKeeper</a:t>
                      </a: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(</a:t>
                      </a:r>
                      <a:r>
                        <a:rPr 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ParticipatingScoreKeeperList</a:t>
                      </a: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 list, int code)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{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//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데이터 수정의 경우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ParticipatingScoreKeeper</a:t>
                      </a: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 temp = new </a:t>
                      </a:r>
                      <a:r>
                        <a:rPr 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ParticipatingScoreKeeper</a:t>
                      </a: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(//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수정된 정보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);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list.updateParticipatingScoreKeeper</a:t>
                      </a: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(code, temp);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//</a:t>
                      </a: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데회취소의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 경우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int date =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오늘의 </a:t>
                      </a: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년월일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;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list.updateParticipatingScoreKeeper</a:t>
                      </a: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(code, date);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}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269239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6E9B64E-75DA-4160-9527-7942E60355A3}"/>
              </a:ext>
            </a:extLst>
          </p:cNvPr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5.2</a:t>
            </a:r>
            <a:r>
              <a:rPr lang="ko-KR" altLang="en-US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프로시저 설계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68629332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직선 연결선 21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제목 22"/>
          <p:cNvSpPr>
            <a:spLocks noGrp="1"/>
          </p:cNvSpPr>
          <p:nvPr>
            <p:ph type="title"/>
          </p:nvPr>
        </p:nvSpPr>
        <p:spPr>
          <a:xfrm>
            <a:off x="247649" y="552449"/>
            <a:ext cx="8486775" cy="855663"/>
          </a:xfrm>
        </p:spPr>
        <p:txBody>
          <a:bodyPr/>
          <a:lstStyle/>
          <a:p>
            <a:pPr algn="l"/>
            <a:r>
              <a:rPr lang="ko-KR" altLang="en-US" sz="4000" b="1" spc="-150" dirty="0">
                <a:solidFill>
                  <a:srgbClr val="1D314E"/>
                </a:solidFill>
              </a:rPr>
              <a:t>프로시저 설계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294FCAC-F513-4FE4-9338-50C75277E2CC}"/>
              </a:ext>
            </a:extLst>
          </p:cNvPr>
          <p:cNvSpPr txBox="1"/>
          <p:nvPr/>
        </p:nvSpPr>
        <p:spPr>
          <a:xfrm>
            <a:off x="6525087" y="6443990"/>
            <a:ext cx="26189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>
                <a:latin typeface="나눔고딕" panose="020B0600000101010101" charset="-127"/>
                <a:ea typeface="나눔고딕" panose="020B0600000101010101" charset="-127"/>
              </a:rPr>
              <a:t>싱크로나이즈드</a:t>
            </a:r>
            <a:r>
              <a:rPr lang="ko-KR" altLang="en-US" sz="1100" dirty="0">
                <a:latin typeface="나눔고딕" panose="020B0600000101010101" charset="-127"/>
                <a:ea typeface="나눔고딕" panose="020B0600000101010101" charset="-127"/>
              </a:rPr>
              <a:t> 수영 경기 관리 시스템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5BEA9DF-8E08-46C5-923B-113285ECDF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1649962"/>
              </p:ext>
            </p:extLst>
          </p:nvPr>
        </p:nvGraphicFramePr>
        <p:xfrm>
          <a:off x="1376932" y="2514854"/>
          <a:ext cx="6228207" cy="1828292"/>
        </p:xfrm>
        <a:graphic>
          <a:graphicData uri="http://schemas.openxmlformats.org/drawingml/2006/table">
            <a:tbl>
              <a:tblPr/>
              <a:tblGrid>
                <a:gridCol w="966089">
                  <a:extLst>
                    <a:ext uri="{9D8B030D-6E8A-4147-A177-3AD203B41FA5}">
                      <a16:colId xmlns:a16="http://schemas.microsoft.com/office/drawing/2014/main" val="4231445405"/>
                    </a:ext>
                  </a:extLst>
                </a:gridCol>
                <a:gridCol w="2260092">
                  <a:extLst>
                    <a:ext uri="{9D8B030D-6E8A-4147-A177-3AD203B41FA5}">
                      <a16:colId xmlns:a16="http://schemas.microsoft.com/office/drawing/2014/main" val="3841699309"/>
                    </a:ext>
                  </a:extLst>
                </a:gridCol>
                <a:gridCol w="925957">
                  <a:extLst>
                    <a:ext uri="{9D8B030D-6E8A-4147-A177-3AD203B41FA5}">
                      <a16:colId xmlns:a16="http://schemas.microsoft.com/office/drawing/2014/main" val="3223980958"/>
                    </a:ext>
                  </a:extLst>
                </a:gridCol>
                <a:gridCol w="2076069">
                  <a:extLst>
                    <a:ext uri="{9D8B030D-6E8A-4147-A177-3AD203B41FA5}">
                      <a16:colId xmlns:a16="http://schemas.microsoft.com/office/drawing/2014/main" val="2550734515"/>
                    </a:ext>
                  </a:extLst>
                </a:gridCol>
              </a:tblGrid>
              <a:tr h="285496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프로그램 설계 언어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B87CB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식별자 명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B87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PDL-610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8149579"/>
                  </a:ext>
                </a:extLst>
              </a:tr>
              <a:tr h="28549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클래스 명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B87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ParticipatingScoreKeeperManager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함수 명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B87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deleteParticipatingScoreKeeper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0253870"/>
                  </a:ext>
                </a:extLst>
              </a:tr>
              <a:tr h="1169162">
                <a:tc gridSpan="4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void </a:t>
                      </a:r>
                      <a:r>
                        <a:rPr 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deleteParticipatingScoreKeeper</a:t>
                      </a: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(</a:t>
                      </a:r>
                      <a:r>
                        <a:rPr 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ParticipatingScoreKeeperList</a:t>
                      </a: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 list, int code)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{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list.deleteParticipatingScoreKeeper</a:t>
                      </a: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(code);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}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4075479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5A6069E-25D9-4F69-9962-4EC094790A52}"/>
              </a:ext>
            </a:extLst>
          </p:cNvPr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5.2</a:t>
            </a:r>
            <a:r>
              <a:rPr lang="ko-KR" altLang="en-US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프로시저 설계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03257270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직선 연결선 21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제목 22"/>
          <p:cNvSpPr>
            <a:spLocks noGrp="1"/>
          </p:cNvSpPr>
          <p:nvPr>
            <p:ph type="title"/>
          </p:nvPr>
        </p:nvSpPr>
        <p:spPr>
          <a:xfrm>
            <a:off x="247649" y="552449"/>
            <a:ext cx="8486775" cy="855663"/>
          </a:xfrm>
        </p:spPr>
        <p:txBody>
          <a:bodyPr/>
          <a:lstStyle/>
          <a:p>
            <a:pPr algn="l"/>
            <a:r>
              <a:rPr lang="ko-KR" altLang="en-US" sz="4000" b="1" spc="-150" dirty="0">
                <a:solidFill>
                  <a:srgbClr val="1D314E"/>
                </a:solidFill>
              </a:rPr>
              <a:t>프로시저 설계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294FCAC-F513-4FE4-9338-50C75277E2CC}"/>
              </a:ext>
            </a:extLst>
          </p:cNvPr>
          <p:cNvSpPr txBox="1"/>
          <p:nvPr/>
        </p:nvSpPr>
        <p:spPr>
          <a:xfrm>
            <a:off x="6525087" y="6443990"/>
            <a:ext cx="26189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>
                <a:latin typeface="나눔고딕" panose="020B0600000101010101" charset="-127"/>
                <a:ea typeface="나눔고딕" panose="020B0600000101010101" charset="-127"/>
              </a:rPr>
              <a:t>싱크로나이즈드</a:t>
            </a:r>
            <a:r>
              <a:rPr lang="ko-KR" altLang="en-US" sz="1100" dirty="0">
                <a:latin typeface="나눔고딕" panose="020B0600000101010101" charset="-127"/>
                <a:ea typeface="나눔고딕" panose="020B0600000101010101" charset="-127"/>
              </a:rPr>
              <a:t> 수영 경기 관리 시스템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EC0AFEB-1399-40FD-A855-F9E205EF8A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5958490"/>
              </p:ext>
            </p:extLst>
          </p:nvPr>
        </p:nvGraphicFramePr>
        <p:xfrm>
          <a:off x="1945912" y="1484791"/>
          <a:ext cx="5090247" cy="4525963"/>
        </p:xfrm>
        <a:graphic>
          <a:graphicData uri="http://schemas.openxmlformats.org/drawingml/2006/table">
            <a:tbl>
              <a:tblPr/>
              <a:tblGrid>
                <a:gridCol w="789574">
                  <a:extLst>
                    <a:ext uri="{9D8B030D-6E8A-4147-A177-3AD203B41FA5}">
                      <a16:colId xmlns:a16="http://schemas.microsoft.com/office/drawing/2014/main" val="2073336647"/>
                    </a:ext>
                  </a:extLst>
                </a:gridCol>
                <a:gridCol w="1847149">
                  <a:extLst>
                    <a:ext uri="{9D8B030D-6E8A-4147-A177-3AD203B41FA5}">
                      <a16:colId xmlns:a16="http://schemas.microsoft.com/office/drawing/2014/main" val="2727404607"/>
                    </a:ext>
                  </a:extLst>
                </a:gridCol>
                <a:gridCol w="756775">
                  <a:extLst>
                    <a:ext uri="{9D8B030D-6E8A-4147-A177-3AD203B41FA5}">
                      <a16:colId xmlns:a16="http://schemas.microsoft.com/office/drawing/2014/main" val="1502991462"/>
                    </a:ext>
                  </a:extLst>
                </a:gridCol>
                <a:gridCol w="1696749">
                  <a:extLst>
                    <a:ext uri="{9D8B030D-6E8A-4147-A177-3AD203B41FA5}">
                      <a16:colId xmlns:a16="http://schemas.microsoft.com/office/drawing/2014/main" val="3667818413"/>
                    </a:ext>
                  </a:extLst>
                </a:gridCol>
              </a:tblGrid>
              <a:tr h="269350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프로그램 설계 언어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2936" marR="52936" marT="14635" marB="1463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B87CB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식별자 명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2936" marR="52936" marT="14635" marB="1463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B87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PDL-611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2936" marR="52936" marT="14635" marB="1463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7213391"/>
                  </a:ext>
                </a:extLst>
              </a:tr>
              <a:tr h="26935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클래스 명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2936" marR="52936" marT="14635" marB="1463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B87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ParticipatingScoreKeeperListView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2936" marR="52936" marT="14635" marB="1463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함수 명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2936" marR="52936" marT="14635" marB="1463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B87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getMenu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2936" marR="52936" marT="14635" marB="1463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52479816"/>
                  </a:ext>
                </a:extLst>
              </a:tr>
              <a:tr h="3987263">
                <a:tc gridSpan="4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void </a:t>
                      </a:r>
                      <a:r>
                        <a:rPr lang="en-US" sz="800" kern="0" spc="0" dirty="0" err="1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getMenu</a:t>
                      </a:r>
                      <a:r>
                        <a:rPr lang="en-US" sz="8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()</a:t>
                      </a:r>
                      <a:endParaRPr lang="en-US" sz="8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{</a:t>
                      </a:r>
                      <a:endParaRPr lang="en-US" sz="8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 err="1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tempList</a:t>
                      </a:r>
                      <a:r>
                        <a:rPr lang="en-US" sz="8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 = </a:t>
                      </a:r>
                      <a:r>
                        <a:rPr lang="en-US" sz="800" kern="0" spc="0" dirty="0" err="1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manager.readParticipatingScoreKeeperList</a:t>
                      </a:r>
                      <a:r>
                        <a:rPr lang="en-US" sz="8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(list);</a:t>
                      </a:r>
                      <a:endParaRPr lang="en-US" sz="8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for(in I=0; </a:t>
                      </a:r>
                      <a:r>
                        <a:rPr lang="en-US" sz="800" kern="0" spc="0" dirty="0" err="1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i</a:t>
                      </a:r>
                      <a:r>
                        <a:rPr lang="en-US" sz="8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&lt;</a:t>
                      </a:r>
                      <a:r>
                        <a:rPr lang="en-US" sz="800" kern="0" spc="0" dirty="0" err="1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tempList.length</a:t>
                      </a:r>
                      <a:r>
                        <a:rPr lang="en-US" sz="8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; I++){</a:t>
                      </a:r>
                      <a:endParaRPr lang="en-US" sz="8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	</a:t>
                      </a:r>
                      <a:r>
                        <a:rPr lang="en-US" sz="8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//</a:t>
                      </a:r>
                      <a:r>
                        <a:rPr lang="en-US" sz="800" kern="0" spc="0" dirty="0" err="1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tempList</a:t>
                      </a:r>
                      <a:r>
                        <a:rPr lang="en-US" sz="8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[</a:t>
                      </a:r>
                      <a:r>
                        <a:rPr lang="en-US" sz="800" kern="0" spc="0" dirty="0" err="1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i</a:t>
                      </a:r>
                      <a:r>
                        <a:rPr lang="en-US" sz="8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]</a:t>
                      </a: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의 각 데이터를 화면에 맞게 출력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}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if(</a:t>
                      </a: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등록버튼</a:t>
                      </a: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){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	</a:t>
                      </a:r>
                      <a:r>
                        <a:rPr lang="en-US" sz="800" kern="0" spc="0" dirty="0" err="1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getAssignMenu</a:t>
                      </a:r>
                      <a:r>
                        <a:rPr lang="en-US" sz="8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();</a:t>
                      </a:r>
                      <a:endParaRPr lang="en-US" sz="8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}</a:t>
                      </a:r>
                      <a:endParaRPr lang="en-US" sz="8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if(</a:t>
                      </a: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수정버튼</a:t>
                      </a: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){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	</a:t>
                      </a:r>
                      <a:r>
                        <a:rPr lang="en-US" sz="800" kern="0" spc="0" dirty="0" err="1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getUpdateMenu</a:t>
                      </a:r>
                      <a:r>
                        <a:rPr lang="en-US" sz="8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();</a:t>
                      </a:r>
                      <a:endParaRPr lang="en-US" sz="8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}</a:t>
                      </a:r>
                      <a:endParaRPr lang="en-US" sz="8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if(</a:t>
                      </a: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삭제버튼</a:t>
                      </a: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){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	</a:t>
                      </a:r>
                      <a:r>
                        <a:rPr lang="en-US" sz="800" kern="0" spc="0" dirty="0" err="1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manager.deleteParticipatingScoreKeeper</a:t>
                      </a:r>
                      <a:r>
                        <a:rPr lang="en-US" sz="8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(list, code); //</a:t>
                      </a: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선택된 점수기록자 코드도 같이 넘김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}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if(</a:t>
                      </a: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검색버튼</a:t>
                      </a: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){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	</a:t>
                      </a:r>
                      <a:r>
                        <a:rPr lang="en-US" sz="800" kern="0" spc="0" dirty="0" err="1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manager.readParticipatingScoreKeeperList</a:t>
                      </a:r>
                      <a:r>
                        <a:rPr lang="en-US" sz="8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(list, msg)</a:t>
                      </a:r>
                      <a:r>
                        <a:rPr lang="en-US" sz="8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	</a:t>
                      </a:r>
                      <a:r>
                        <a:rPr lang="en-US" sz="8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//</a:t>
                      </a: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검색한 조건도 같이 넘김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}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}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2936" marR="52936" marT="14635" marB="1463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56420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418A1313-E330-45EA-8987-9071E2FAF5BF}"/>
              </a:ext>
            </a:extLst>
          </p:cNvPr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5.2</a:t>
            </a:r>
            <a:r>
              <a:rPr lang="ko-KR" altLang="en-US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프로시저 설계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84445071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직선 연결선 21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제목 22"/>
          <p:cNvSpPr>
            <a:spLocks noGrp="1"/>
          </p:cNvSpPr>
          <p:nvPr>
            <p:ph type="title"/>
          </p:nvPr>
        </p:nvSpPr>
        <p:spPr>
          <a:xfrm>
            <a:off x="247649" y="552449"/>
            <a:ext cx="8486775" cy="855663"/>
          </a:xfrm>
        </p:spPr>
        <p:txBody>
          <a:bodyPr/>
          <a:lstStyle/>
          <a:p>
            <a:pPr algn="l"/>
            <a:r>
              <a:rPr lang="ko-KR" altLang="en-US" sz="4000" b="1" spc="-150" dirty="0">
                <a:solidFill>
                  <a:srgbClr val="1D314E"/>
                </a:solidFill>
              </a:rPr>
              <a:t>프로시저 설계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294FCAC-F513-4FE4-9338-50C75277E2CC}"/>
              </a:ext>
            </a:extLst>
          </p:cNvPr>
          <p:cNvSpPr txBox="1"/>
          <p:nvPr/>
        </p:nvSpPr>
        <p:spPr>
          <a:xfrm>
            <a:off x="6525087" y="6443990"/>
            <a:ext cx="26189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>
                <a:latin typeface="나눔고딕" panose="020B0600000101010101" charset="-127"/>
                <a:ea typeface="나눔고딕" panose="020B0600000101010101" charset="-127"/>
              </a:rPr>
              <a:t>싱크로나이즈드</a:t>
            </a:r>
            <a:r>
              <a:rPr lang="ko-KR" altLang="en-US" sz="1100" dirty="0">
                <a:latin typeface="나눔고딕" panose="020B0600000101010101" charset="-127"/>
                <a:ea typeface="나눔고딕" panose="020B0600000101010101" charset="-127"/>
              </a:rPr>
              <a:t> 수영 경기 관리 시스템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8057BB0C-2241-4817-9A83-C0905CC730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7135278"/>
              </p:ext>
            </p:extLst>
          </p:nvPr>
        </p:nvGraphicFramePr>
        <p:xfrm>
          <a:off x="1453699" y="2123154"/>
          <a:ext cx="6228207" cy="2611692"/>
        </p:xfrm>
        <a:graphic>
          <a:graphicData uri="http://schemas.openxmlformats.org/drawingml/2006/table">
            <a:tbl>
              <a:tblPr/>
              <a:tblGrid>
                <a:gridCol w="966089">
                  <a:extLst>
                    <a:ext uri="{9D8B030D-6E8A-4147-A177-3AD203B41FA5}">
                      <a16:colId xmlns:a16="http://schemas.microsoft.com/office/drawing/2014/main" val="1097440529"/>
                    </a:ext>
                  </a:extLst>
                </a:gridCol>
                <a:gridCol w="2260092">
                  <a:extLst>
                    <a:ext uri="{9D8B030D-6E8A-4147-A177-3AD203B41FA5}">
                      <a16:colId xmlns:a16="http://schemas.microsoft.com/office/drawing/2014/main" val="2178799315"/>
                    </a:ext>
                  </a:extLst>
                </a:gridCol>
                <a:gridCol w="925957">
                  <a:extLst>
                    <a:ext uri="{9D8B030D-6E8A-4147-A177-3AD203B41FA5}">
                      <a16:colId xmlns:a16="http://schemas.microsoft.com/office/drawing/2014/main" val="827330360"/>
                    </a:ext>
                  </a:extLst>
                </a:gridCol>
                <a:gridCol w="2076069">
                  <a:extLst>
                    <a:ext uri="{9D8B030D-6E8A-4147-A177-3AD203B41FA5}">
                      <a16:colId xmlns:a16="http://schemas.microsoft.com/office/drawing/2014/main" val="717093904"/>
                    </a:ext>
                  </a:extLst>
                </a:gridCol>
              </a:tblGrid>
              <a:tr h="285496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프로그램 설계 언어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B87CB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식별자 명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B87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PDL-612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6891401"/>
                  </a:ext>
                </a:extLst>
              </a:tr>
              <a:tr h="28549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클래스 명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B87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ParticipatingScoreKeeperListView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함수 명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B87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getAssignMenu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3994376"/>
                  </a:ext>
                </a:extLst>
              </a:tr>
              <a:tr h="1788414">
                <a:tc gridSpan="4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void </a:t>
                      </a:r>
                      <a:r>
                        <a:rPr 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getAssignMenu</a:t>
                      </a: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()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{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//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등록 화면 출력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if(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확인버튼클릭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)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	</a:t>
                      </a:r>
                      <a:r>
                        <a:rPr 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manager.createParticipatingScoreKeeper</a:t>
                      </a: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(list);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if(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취소버튼클릭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)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	</a:t>
                      </a: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return;</a:t>
                      </a: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	</a:t>
                      </a: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//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관리화면으로 </a:t>
                      </a: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돌아감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}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6369192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A606D689-A9E8-423B-9E70-486BE50FF687}"/>
              </a:ext>
            </a:extLst>
          </p:cNvPr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5.2</a:t>
            </a:r>
            <a:r>
              <a:rPr lang="ko-KR" altLang="en-US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프로시저 설계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245942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직선 연결선 21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제목 22"/>
          <p:cNvSpPr>
            <a:spLocks noGrp="1"/>
          </p:cNvSpPr>
          <p:nvPr>
            <p:ph type="title"/>
          </p:nvPr>
        </p:nvSpPr>
        <p:spPr>
          <a:xfrm>
            <a:off x="247649" y="552449"/>
            <a:ext cx="8486775" cy="855663"/>
          </a:xfrm>
        </p:spPr>
        <p:txBody>
          <a:bodyPr/>
          <a:lstStyle/>
          <a:p>
            <a:pPr algn="l"/>
            <a:r>
              <a:rPr lang="ko-KR" altLang="en-US" sz="4000" b="1" spc="-150" dirty="0">
                <a:solidFill>
                  <a:srgbClr val="1D314E"/>
                </a:solidFill>
              </a:rPr>
              <a:t>프로젝트 예산규모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294FCAC-F513-4FE4-9338-50C75277E2CC}"/>
              </a:ext>
            </a:extLst>
          </p:cNvPr>
          <p:cNvSpPr txBox="1"/>
          <p:nvPr/>
        </p:nvSpPr>
        <p:spPr>
          <a:xfrm>
            <a:off x="6525087" y="6443990"/>
            <a:ext cx="26189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>
                <a:latin typeface="나눔고딕" panose="020B0600000101010101" charset="-127"/>
                <a:ea typeface="나눔고딕" panose="020B0600000101010101" charset="-127"/>
              </a:rPr>
              <a:t>싱크로나이즈드</a:t>
            </a:r>
            <a:r>
              <a:rPr lang="ko-KR" altLang="en-US" sz="1100" dirty="0">
                <a:latin typeface="나눔고딕" panose="020B0600000101010101" charset="-127"/>
                <a:ea typeface="나눔고딕" panose="020B0600000101010101" charset="-127"/>
              </a:rPr>
              <a:t> 수영 경기 관리 시스템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4B82AA0E-EBAD-404F-BC4B-BDC2DEA790D7}"/>
              </a:ext>
            </a:extLst>
          </p:cNvPr>
          <p:cNvSpPr txBox="1">
            <a:spLocks/>
          </p:cNvSpPr>
          <p:nvPr/>
        </p:nvSpPr>
        <p:spPr>
          <a:xfrm>
            <a:off x="381406" y="2608942"/>
            <a:ext cx="8389397" cy="17739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4400" dirty="0"/>
              <a:t>80,512,543</a:t>
            </a:r>
            <a:r>
              <a:rPr lang="ko-KR" altLang="en-US" sz="4400" dirty="0"/>
              <a:t>원</a:t>
            </a:r>
            <a:endParaRPr lang="en-US" altLang="ko-KR" sz="4400" dirty="0"/>
          </a:p>
          <a:p>
            <a:pPr marL="0" indent="0">
              <a:buNone/>
            </a:pPr>
            <a:r>
              <a:rPr lang="en-US" altLang="ko-KR" sz="4400" dirty="0"/>
              <a:t>(</a:t>
            </a:r>
            <a:r>
              <a:rPr lang="ko-KR" altLang="en-US" sz="4400" dirty="0" err="1"/>
              <a:t>팔천오십일만이천오백사십삼원</a:t>
            </a:r>
            <a:r>
              <a:rPr lang="en-US" altLang="ko-KR" sz="4400" dirty="0"/>
              <a:t>)</a:t>
            </a:r>
            <a:endParaRPr lang="ko-KR" altLang="en-US" sz="4400" dirty="0"/>
          </a:p>
          <a:p>
            <a:pPr marL="0" indent="0">
              <a:buFont typeface="Arial" pitchFamily="34" charset="0"/>
              <a:buNone/>
            </a:pPr>
            <a:endParaRPr lang="ko-KR" altLang="en-US" sz="60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04CDBF-60ED-4F18-A390-AE685223DB14}"/>
              </a:ext>
            </a:extLst>
          </p:cNvPr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2.1 </a:t>
            </a:r>
            <a:r>
              <a:rPr lang="ko-KR" altLang="en-US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프로젝트 헌장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08555173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직선 연결선 21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제목 22"/>
          <p:cNvSpPr>
            <a:spLocks noGrp="1"/>
          </p:cNvSpPr>
          <p:nvPr>
            <p:ph type="title"/>
          </p:nvPr>
        </p:nvSpPr>
        <p:spPr>
          <a:xfrm>
            <a:off x="247649" y="552449"/>
            <a:ext cx="8486775" cy="855663"/>
          </a:xfrm>
        </p:spPr>
        <p:txBody>
          <a:bodyPr/>
          <a:lstStyle/>
          <a:p>
            <a:pPr algn="l"/>
            <a:r>
              <a:rPr lang="ko-KR" altLang="en-US" sz="4000" b="1" spc="-150" dirty="0">
                <a:solidFill>
                  <a:srgbClr val="1D314E"/>
                </a:solidFill>
              </a:rPr>
              <a:t>프로시저 설계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294FCAC-F513-4FE4-9338-50C75277E2CC}"/>
              </a:ext>
            </a:extLst>
          </p:cNvPr>
          <p:cNvSpPr txBox="1"/>
          <p:nvPr/>
        </p:nvSpPr>
        <p:spPr>
          <a:xfrm>
            <a:off x="6525087" y="6443990"/>
            <a:ext cx="26189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>
                <a:latin typeface="나눔고딕" panose="020B0600000101010101" charset="-127"/>
                <a:ea typeface="나눔고딕" panose="020B0600000101010101" charset="-127"/>
              </a:rPr>
              <a:t>싱크로나이즈드</a:t>
            </a:r>
            <a:r>
              <a:rPr lang="ko-KR" altLang="en-US" sz="1100" dirty="0">
                <a:latin typeface="나눔고딕" panose="020B0600000101010101" charset="-127"/>
                <a:ea typeface="나눔고딕" panose="020B0600000101010101" charset="-127"/>
              </a:rPr>
              <a:t> 수영 경기 관리 시스템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CA5FFBB9-4D02-476D-911C-BC8F711DD1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2226848"/>
              </p:ext>
            </p:extLst>
          </p:nvPr>
        </p:nvGraphicFramePr>
        <p:xfrm>
          <a:off x="1453699" y="2123154"/>
          <a:ext cx="6228207" cy="2611692"/>
        </p:xfrm>
        <a:graphic>
          <a:graphicData uri="http://schemas.openxmlformats.org/drawingml/2006/table">
            <a:tbl>
              <a:tblPr/>
              <a:tblGrid>
                <a:gridCol w="966089">
                  <a:extLst>
                    <a:ext uri="{9D8B030D-6E8A-4147-A177-3AD203B41FA5}">
                      <a16:colId xmlns:a16="http://schemas.microsoft.com/office/drawing/2014/main" val="3155091063"/>
                    </a:ext>
                  </a:extLst>
                </a:gridCol>
                <a:gridCol w="2260092">
                  <a:extLst>
                    <a:ext uri="{9D8B030D-6E8A-4147-A177-3AD203B41FA5}">
                      <a16:colId xmlns:a16="http://schemas.microsoft.com/office/drawing/2014/main" val="921192168"/>
                    </a:ext>
                  </a:extLst>
                </a:gridCol>
                <a:gridCol w="925957">
                  <a:extLst>
                    <a:ext uri="{9D8B030D-6E8A-4147-A177-3AD203B41FA5}">
                      <a16:colId xmlns:a16="http://schemas.microsoft.com/office/drawing/2014/main" val="1778792165"/>
                    </a:ext>
                  </a:extLst>
                </a:gridCol>
                <a:gridCol w="2076069">
                  <a:extLst>
                    <a:ext uri="{9D8B030D-6E8A-4147-A177-3AD203B41FA5}">
                      <a16:colId xmlns:a16="http://schemas.microsoft.com/office/drawing/2014/main" val="1257284703"/>
                    </a:ext>
                  </a:extLst>
                </a:gridCol>
              </a:tblGrid>
              <a:tr h="285496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프로그램 설계 언어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B87CB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식별자 명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B87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PDL-613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62666089"/>
                  </a:ext>
                </a:extLst>
              </a:tr>
              <a:tr h="28549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클래스 명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B87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ParticipatingScoreKeeperListView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함수 명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B87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getUpdateMenu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5778952"/>
                  </a:ext>
                </a:extLst>
              </a:tr>
              <a:tr h="1788414">
                <a:tc gridSpan="4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void </a:t>
                      </a:r>
                      <a:r>
                        <a:rPr 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getUpdateMenu</a:t>
                      </a: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()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{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//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수정 화면 출력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if(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확인버튼클릭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)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	</a:t>
                      </a:r>
                      <a:r>
                        <a:rPr 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manager.changeParticipatingScoreKeeper</a:t>
                      </a: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(list, code);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if(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취소버튼클릭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)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	</a:t>
                      </a: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return;</a:t>
                      </a: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	</a:t>
                      </a: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//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관리화면으로 </a:t>
                      </a: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돌아감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}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5073563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DC49A653-837B-4DD1-9DE6-63FB0E8C6E76}"/>
              </a:ext>
            </a:extLst>
          </p:cNvPr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5.2</a:t>
            </a:r>
            <a:r>
              <a:rPr lang="ko-KR" altLang="en-US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프로시저 설계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99380127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31054" y="2425349"/>
            <a:ext cx="3474171" cy="1041751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4000" b="1" spc="-250" dirty="0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감사합니다</a:t>
            </a:r>
          </a:p>
        </p:txBody>
      </p:sp>
      <p:cxnSp>
        <p:nvCxnSpPr>
          <p:cNvPr id="10" name="직선 연결선 9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부제목 2"/>
          <p:cNvSpPr txBox="1">
            <a:spLocks/>
          </p:cNvSpPr>
          <p:nvPr/>
        </p:nvSpPr>
        <p:spPr>
          <a:xfrm>
            <a:off x="264463" y="6387291"/>
            <a:ext cx="3204878" cy="4564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800" spc="-20" dirty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이 문서는 나눔글꼴로 작성되었습니다</a:t>
            </a:r>
            <a:r>
              <a:rPr lang="en-US" altLang="ko-KR" sz="800" spc="-20" dirty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800" u="sng" spc="-20" dirty="0">
                <a:solidFill>
                  <a:srgbClr val="4495D2"/>
                </a:solidFill>
                <a:latin typeface="나눔고딕" pitchFamily="50" charset="-127"/>
                <a:ea typeface="나눔고딕" pitchFamily="50" charset="-127"/>
                <a:hlinkClick r:id="rId3"/>
              </a:rPr>
              <a:t>설치하기</a:t>
            </a:r>
            <a:endParaRPr lang="ko-KR" altLang="en-US" sz="800" u="sng" spc="-20" dirty="0">
              <a:solidFill>
                <a:srgbClr val="4495D2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86C429-AA89-41B3-BA3E-2BF5438F78A0}"/>
              </a:ext>
            </a:extLst>
          </p:cNvPr>
          <p:cNvSpPr txBox="1"/>
          <p:nvPr/>
        </p:nvSpPr>
        <p:spPr>
          <a:xfrm>
            <a:off x="6525087" y="6443990"/>
            <a:ext cx="26189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>
                <a:latin typeface="나눔고딕" panose="020B0600000101010101" charset="-127"/>
                <a:ea typeface="나눔고딕" panose="020B0600000101010101" charset="-127"/>
              </a:rPr>
              <a:t>싱크로나이즈드</a:t>
            </a:r>
            <a:r>
              <a:rPr lang="ko-KR" altLang="en-US" sz="1100" dirty="0">
                <a:latin typeface="나눔고딕" panose="020B0600000101010101" charset="-127"/>
                <a:ea typeface="나눔고딕" panose="020B0600000101010101" charset="-127"/>
              </a:rPr>
              <a:t> 수영 경기 관리 시스템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직선 연결선 21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제목 22"/>
          <p:cNvSpPr>
            <a:spLocks noGrp="1"/>
          </p:cNvSpPr>
          <p:nvPr>
            <p:ph type="title"/>
          </p:nvPr>
        </p:nvSpPr>
        <p:spPr>
          <a:xfrm>
            <a:off x="247649" y="552449"/>
            <a:ext cx="8486775" cy="855663"/>
          </a:xfrm>
        </p:spPr>
        <p:txBody>
          <a:bodyPr/>
          <a:lstStyle/>
          <a:p>
            <a:pPr algn="l"/>
            <a:r>
              <a:rPr lang="ko-KR" altLang="en-US" sz="4000" b="1" spc="-150" dirty="0">
                <a:solidFill>
                  <a:srgbClr val="1D314E"/>
                </a:solidFill>
              </a:rPr>
              <a:t>프로젝트 관리자 책임 및 권한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294FCAC-F513-4FE4-9338-50C75277E2CC}"/>
              </a:ext>
            </a:extLst>
          </p:cNvPr>
          <p:cNvSpPr txBox="1"/>
          <p:nvPr/>
        </p:nvSpPr>
        <p:spPr>
          <a:xfrm>
            <a:off x="6525087" y="6443990"/>
            <a:ext cx="26189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>
                <a:latin typeface="나눔고딕" panose="020B0600000101010101" charset="-127"/>
                <a:ea typeface="나눔고딕" panose="020B0600000101010101" charset="-127"/>
              </a:rPr>
              <a:t>싱크로나이즈드</a:t>
            </a:r>
            <a:r>
              <a:rPr lang="ko-KR" altLang="en-US" sz="1100" dirty="0">
                <a:latin typeface="나눔고딕" panose="020B0600000101010101" charset="-127"/>
                <a:ea typeface="나눔고딕" panose="020B0600000101010101" charset="-127"/>
              </a:rPr>
              <a:t> 수영 경기 관리 시스템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081BBFF9-CFE2-406B-A946-42FA9111CD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6901690"/>
              </p:ext>
            </p:extLst>
          </p:nvPr>
        </p:nvGraphicFramePr>
        <p:xfrm>
          <a:off x="648070" y="1455164"/>
          <a:ext cx="8122733" cy="4871280"/>
        </p:xfrm>
        <a:graphic>
          <a:graphicData uri="http://schemas.openxmlformats.org/drawingml/2006/table">
            <a:tbl>
              <a:tblPr/>
              <a:tblGrid>
                <a:gridCol w="768024">
                  <a:extLst>
                    <a:ext uri="{9D8B030D-6E8A-4147-A177-3AD203B41FA5}">
                      <a16:colId xmlns:a16="http://schemas.microsoft.com/office/drawing/2014/main" val="247146633"/>
                    </a:ext>
                  </a:extLst>
                </a:gridCol>
                <a:gridCol w="351538">
                  <a:extLst>
                    <a:ext uri="{9D8B030D-6E8A-4147-A177-3AD203B41FA5}">
                      <a16:colId xmlns:a16="http://schemas.microsoft.com/office/drawing/2014/main" val="2960912972"/>
                    </a:ext>
                  </a:extLst>
                </a:gridCol>
                <a:gridCol w="7003171">
                  <a:extLst>
                    <a:ext uri="{9D8B030D-6E8A-4147-A177-3AD203B41FA5}">
                      <a16:colId xmlns:a16="http://schemas.microsoft.com/office/drawing/2014/main" val="1524310802"/>
                    </a:ext>
                  </a:extLst>
                </a:gridCol>
              </a:tblGrid>
              <a:tr h="3168499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프로젝트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책임 및 권한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37730" marR="37730" marT="10431" marB="1043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B87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책임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37730" marR="37730" marT="10431" marB="1043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"/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프로젝트 세부 일정 계획 및 수행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관리자는 프로젝트 소요 자원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세부 일정을 계획하여 프로젝트 관리 계획서에 기록하고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이를 바탕으로 프로젝트를 수행해야 한다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342900" marR="0" lvl="0" indent="-34290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"/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서명 및 공식화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프로젝트 관리 계획서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요구사항 명세서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설계 문서에 대하여 고객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프로젝트 관리자가 서명하고 공식화한다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342900" marR="0" lvl="0" indent="-34290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"/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수정 요구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위의 산출물이 공식화된 후 수정이 요구되는 경우 수정의 원인을 밝히고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수정의 원인이 프로젝트 팀에 있을 경우 프로젝트 팀에서 책임을 부담한다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342900" marR="0" lvl="0" indent="-34290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"/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사전 위험 대책 수립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프로젝트를 수행하기 전에 프로젝트 관리자는 프로젝트의 위험 요소를 미리 파악하고 대책을 </a:t>
                      </a:r>
                      <a:r>
                        <a:rPr lang="ko-KR" altLang="en-US" sz="9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세워두어야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한다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위험이 발생했을 때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발생한 위험이 사전에 파악되지 않은 위험일 경우 관리자는 고객의 도움을 받지 못하고 스스로 해결해야 한다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342900" marR="0" lvl="0" indent="-34290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"/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 유지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프로젝트를 수행하며 얻은 고객의 정보를 필히 보안 관리를 하여 비밀을 유지한다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342900" marR="0" lvl="0" indent="-34290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"/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프로젝트 구성원 관리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팀원에게 업무를 부여하고 체계적으로 관리하여 프로젝트에 차질이 없도록 한다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37730" marR="37730" marT="10431" marB="1043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48043116"/>
                  </a:ext>
                </a:extLst>
              </a:tr>
              <a:tr h="135746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권한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37730" marR="37730" marT="10431" marB="1043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"/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프로젝트 구성원 선발 및 교체 권한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l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관리자는 프로젝트 인원 선발 및 교체 권한을 갖는다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342900" marR="0" lvl="0" indent="-342900" algn="l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"/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프로젝트 예산에 대한 권한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l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관리자는 허용된 예산 범위 내에서 프로젝트의 예산 계획을 작성한다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 예산 계획은 추후 프로젝트 관리 계획서에 포함해야 한다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342900" marR="0" lvl="0" indent="-342900" algn="l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"/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프로젝트 예산 사용 승인 권한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l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프로젝트의 예산은 관리자의 승인을 받아 집행한다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예산 사용 내역은 별도로 기록해야 하며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감사 팀이나 고객의 요구가 있다면 언제라도 제출해야 한다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37730" marR="37730" marT="10431" marB="1043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37432292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CB7C2A5-658F-4BA8-8849-05C272B5A9D6}"/>
              </a:ext>
            </a:extLst>
          </p:cNvPr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2.1 </a:t>
            </a:r>
            <a:r>
              <a:rPr lang="ko-KR" altLang="en-US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프로젝트 헌장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474927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직선 연결선 21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제목 22"/>
          <p:cNvSpPr>
            <a:spLocks noGrp="1"/>
          </p:cNvSpPr>
          <p:nvPr>
            <p:ph type="title"/>
          </p:nvPr>
        </p:nvSpPr>
        <p:spPr>
          <a:xfrm>
            <a:off x="247649" y="552449"/>
            <a:ext cx="8486775" cy="855663"/>
          </a:xfrm>
        </p:spPr>
        <p:txBody>
          <a:bodyPr/>
          <a:lstStyle/>
          <a:p>
            <a:pPr algn="l"/>
            <a:r>
              <a:rPr lang="ko-KR" altLang="en-US" sz="4000" b="1" spc="-150" dirty="0">
                <a:solidFill>
                  <a:srgbClr val="1D314E"/>
                </a:solidFill>
              </a:rPr>
              <a:t>고객 권한 및 책임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294FCAC-F513-4FE4-9338-50C75277E2CC}"/>
              </a:ext>
            </a:extLst>
          </p:cNvPr>
          <p:cNvSpPr txBox="1"/>
          <p:nvPr/>
        </p:nvSpPr>
        <p:spPr>
          <a:xfrm>
            <a:off x="6525087" y="6443990"/>
            <a:ext cx="26189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>
                <a:latin typeface="나눔고딕" panose="020B0600000101010101" charset="-127"/>
                <a:ea typeface="나눔고딕" panose="020B0600000101010101" charset="-127"/>
              </a:rPr>
              <a:t>싱크로나이즈드</a:t>
            </a:r>
            <a:r>
              <a:rPr lang="ko-KR" altLang="en-US" sz="1100" dirty="0">
                <a:latin typeface="나눔고딕" panose="020B0600000101010101" charset="-127"/>
                <a:ea typeface="나눔고딕" panose="020B0600000101010101" charset="-127"/>
              </a:rPr>
              <a:t> 수영 경기 관리 시스템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6EF03C4C-E439-4E84-9472-866AB34A7D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7594413"/>
              </p:ext>
            </p:extLst>
          </p:nvPr>
        </p:nvGraphicFramePr>
        <p:xfrm>
          <a:off x="263456" y="1324992"/>
          <a:ext cx="8507347" cy="5094824"/>
        </p:xfrm>
        <a:graphic>
          <a:graphicData uri="http://schemas.openxmlformats.org/drawingml/2006/table">
            <a:tbl>
              <a:tblPr/>
              <a:tblGrid>
                <a:gridCol w="677578">
                  <a:extLst>
                    <a:ext uri="{9D8B030D-6E8A-4147-A177-3AD203B41FA5}">
                      <a16:colId xmlns:a16="http://schemas.microsoft.com/office/drawing/2014/main" val="2692693934"/>
                    </a:ext>
                  </a:extLst>
                </a:gridCol>
                <a:gridCol w="559293">
                  <a:extLst>
                    <a:ext uri="{9D8B030D-6E8A-4147-A177-3AD203B41FA5}">
                      <a16:colId xmlns:a16="http://schemas.microsoft.com/office/drawing/2014/main" val="1771525233"/>
                    </a:ext>
                  </a:extLst>
                </a:gridCol>
                <a:gridCol w="7270476">
                  <a:extLst>
                    <a:ext uri="{9D8B030D-6E8A-4147-A177-3AD203B41FA5}">
                      <a16:colId xmlns:a16="http://schemas.microsoft.com/office/drawing/2014/main" val="3075494958"/>
                    </a:ext>
                  </a:extLst>
                </a:gridCol>
              </a:tblGrid>
              <a:tr h="2564513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고객 권한 및 책임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40047" marR="40047" marT="11072" marB="11072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B87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책임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40047" marR="40047" marT="11072" marB="1107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"/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프로젝트의 요구사항을 명확하게 제시한다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342900" marR="0" lvl="0" indent="-34290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"/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프로젝트 팀이 요구사항을 명확히 이해할 수 있도록 인터뷰를 수행한다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342900" marR="0" lvl="0" indent="-34290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"/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회의에 참여하여 프로젝트 관리 계획서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요구사항 명세서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설계 문서에 대한 검토와 피드백을 수행한다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342900" marR="0" lvl="0" indent="-34290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"/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프로젝트 수행 시 작성되는 산출물이 공식화된 후 고객의 요구사항에 변경이 발생할 경우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변경에 필요한 비용은 고객이 부담하며 이에 대한 회의를 참석한다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342900" marR="0" lvl="0" indent="-34290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"/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변경 비용은 프로젝트 관리자와 협의하여 결정한다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342900" marR="0" lvl="0" indent="-34290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"/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프로젝트의 품질 관리 및 형상 관리 업무에 참가한다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342900" marR="0" lvl="0" indent="-34290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"/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프로젝트 초기에 조기 구현을 강요하지 않아야 한다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342900" marR="0" lvl="0" indent="-34290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"/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지정된 업무 이외의 기타 업무를 요구하지 않아야 한다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342900" marR="0" lvl="0" indent="-34290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"/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프로그램 테스트 시 장소 제공 및 테스트 방식에 대한 내용을 사전에 통보해야 한다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또한 모든 테스트는 제 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자에 의한 테스트를 원칙으로 한다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342900" marR="0" lvl="0" indent="-34290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"/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프로젝트 완료 시 미리 약정된 기한까지 합의된 비용을 지불한다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40047" marR="40047" marT="11072" marB="1107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1566673"/>
                  </a:ext>
                </a:extLst>
              </a:tr>
              <a:tr h="196144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권한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40047" marR="40047" marT="11072" marB="1107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"/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소프트웨어를 포함한 프로젝트의 산출물은 고객이 소유권을 갖는다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342900" marR="0" lvl="0" indent="-34290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"/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프로젝트 진행 과정에서 정기적으로 프로젝트 진행보고를 받을 수 있다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342900" marR="0" lvl="0" indent="-34290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"/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프로젝트 관련 의문사항 발생 시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의견 제시 및 설명을 요구할 수 있다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342900" marR="0" lvl="0" indent="-34290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"/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프로젝트 결과물에 대하여 평가를 내리고 최종적으로 승인할 수 있다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342900" marR="0" lvl="0" indent="-34290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"/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프로젝트의 지연이 발생할 경우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지연의 정도에 따라 프로젝트 관리자에게 페널티를 부과할 수 있다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- 0~1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 미만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예산의 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0.5%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- 1~1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예산의 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1%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- 1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 초과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(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초과한 주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 x 1%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40047" marR="40047" marT="11072" marB="1107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4462964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331A38A2-997A-4D9D-AFA9-61CC777E10D9}"/>
              </a:ext>
            </a:extLst>
          </p:cNvPr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2.1 </a:t>
            </a:r>
            <a:r>
              <a:rPr lang="ko-KR" altLang="en-US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프로젝트 헌장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964104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직선 연결선 21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제목 22"/>
          <p:cNvSpPr>
            <a:spLocks noGrp="1"/>
          </p:cNvSpPr>
          <p:nvPr>
            <p:ph type="title"/>
          </p:nvPr>
        </p:nvSpPr>
        <p:spPr>
          <a:xfrm>
            <a:off x="247649" y="552449"/>
            <a:ext cx="8486775" cy="855663"/>
          </a:xfrm>
        </p:spPr>
        <p:txBody>
          <a:bodyPr/>
          <a:lstStyle/>
          <a:p>
            <a:pPr algn="l"/>
            <a:r>
              <a:rPr lang="ko-KR" altLang="en-US" sz="4000" b="1" spc="-150" dirty="0">
                <a:solidFill>
                  <a:srgbClr val="1D314E"/>
                </a:solidFill>
              </a:rPr>
              <a:t>종료 승인 요건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294FCAC-F513-4FE4-9338-50C75277E2CC}"/>
              </a:ext>
            </a:extLst>
          </p:cNvPr>
          <p:cNvSpPr txBox="1"/>
          <p:nvPr/>
        </p:nvSpPr>
        <p:spPr>
          <a:xfrm>
            <a:off x="6525087" y="6443990"/>
            <a:ext cx="26189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>
                <a:latin typeface="나눔고딕" panose="020B0600000101010101" charset="-127"/>
                <a:ea typeface="나눔고딕" panose="020B0600000101010101" charset="-127"/>
              </a:rPr>
              <a:t>싱크로나이즈드</a:t>
            </a:r>
            <a:r>
              <a:rPr lang="ko-KR" altLang="en-US" sz="1100" dirty="0">
                <a:latin typeface="나눔고딕" panose="020B0600000101010101" charset="-127"/>
                <a:ea typeface="나눔고딕" panose="020B0600000101010101" charset="-127"/>
              </a:rPr>
              <a:t> 수영 경기 관리 시스템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6B11AA04-F1E8-4551-830A-44B0C48D78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6552412"/>
              </p:ext>
            </p:extLst>
          </p:nvPr>
        </p:nvGraphicFramePr>
        <p:xfrm>
          <a:off x="263455" y="1745539"/>
          <a:ext cx="8587582" cy="3989432"/>
        </p:xfrm>
        <a:graphic>
          <a:graphicData uri="http://schemas.openxmlformats.org/drawingml/2006/table">
            <a:tbl>
              <a:tblPr/>
              <a:tblGrid>
                <a:gridCol w="1746288">
                  <a:extLst>
                    <a:ext uri="{9D8B030D-6E8A-4147-A177-3AD203B41FA5}">
                      <a16:colId xmlns:a16="http://schemas.microsoft.com/office/drawing/2014/main" val="4223231464"/>
                    </a:ext>
                  </a:extLst>
                </a:gridCol>
                <a:gridCol w="6841294">
                  <a:extLst>
                    <a:ext uri="{9D8B030D-6E8A-4147-A177-3AD203B41FA5}">
                      <a16:colId xmlns:a16="http://schemas.microsoft.com/office/drawing/2014/main" val="1725566638"/>
                    </a:ext>
                  </a:extLst>
                </a:gridCol>
              </a:tblGrid>
              <a:tr h="398943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4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종료 승인 요건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B87CB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"/>
                      </a:pPr>
                      <a:r>
                        <a:rPr lang="ko-KR" altLang="en-US" sz="1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각 단계의 산출물과 고객의 요구사항이 감사 팀의 검수 시 </a:t>
                      </a:r>
                      <a:r>
                        <a:rPr lang="en-US" altLang="ko-KR" sz="1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95% </a:t>
                      </a:r>
                      <a:r>
                        <a:rPr lang="ko-KR" altLang="en-US" sz="1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이상의 등급이면 통과한다</a:t>
                      </a:r>
                      <a:r>
                        <a:rPr lang="en-US" altLang="ko-KR" sz="1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8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342900" marR="0" lvl="0" indent="-34290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"/>
                      </a:pPr>
                      <a:r>
                        <a:rPr lang="ko-KR" altLang="en-US" sz="1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고객 주관의 시스템 인수 시험이 </a:t>
                      </a:r>
                      <a:r>
                        <a:rPr lang="en-US" altLang="ko-KR" sz="1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95% </a:t>
                      </a:r>
                      <a:r>
                        <a:rPr lang="ko-KR" altLang="en-US" sz="1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이상의 등급이면 통과한다</a:t>
                      </a:r>
                      <a:r>
                        <a:rPr lang="en-US" altLang="ko-KR" sz="1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8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342900" marR="0" lvl="0" indent="-34290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"/>
                      </a:pPr>
                      <a:r>
                        <a:rPr lang="ko-KR" altLang="en-US" sz="1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시스템 전환 완료 후</a:t>
                      </a:r>
                      <a:r>
                        <a:rPr lang="en-US" altLang="ko-KR" sz="1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8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싱크로나이즈드</a:t>
                      </a:r>
                      <a:r>
                        <a:rPr lang="ko-KR" altLang="en-US" sz="1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수영 경기 관리자에게 사용자 매뉴얼 및 운영 매뉴얼 교육 완료</a:t>
                      </a:r>
                      <a:r>
                        <a:rPr lang="en-US" altLang="ko-KR" sz="1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(8</a:t>
                      </a:r>
                      <a:r>
                        <a:rPr lang="ko-KR" altLang="en-US" sz="1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시간</a:t>
                      </a:r>
                      <a:r>
                        <a:rPr lang="en-US" altLang="ko-KR" sz="1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 </a:t>
                      </a:r>
                      <a:r>
                        <a:rPr lang="ko-KR" altLang="en-US" sz="1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 통과한다</a:t>
                      </a:r>
                      <a:r>
                        <a:rPr lang="en-US" altLang="ko-KR" sz="1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8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342900" marR="0" lvl="0" indent="-34290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"/>
                      </a:pPr>
                      <a:r>
                        <a:rPr lang="ko-KR" altLang="en-US" sz="1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계약 시 납품하기로 한 산출물들을 고객에게 전달한다</a:t>
                      </a:r>
                      <a:r>
                        <a:rPr lang="en-US" altLang="ko-KR" sz="1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8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36423563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17A43058-530F-48CA-800C-62751496C329}"/>
              </a:ext>
            </a:extLst>
          </p:cNvPr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2.1 </a:t>
            </a:r>
            <a:r>
              <a:rPr lang="ko-KR" altLang="en-US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프로젝트 헌장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50503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2.2 </a:t>
            </a:r>
            <a:r>
              <a:rPr lang="ko-KR" altLang="en-US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부록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22" name="직선 연결선 21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제목 22"/>
          <p:cNvSpPr>
            <a:spLocks noGrp="1"/>
          </p:cNvSpPr>
          <p:nvPr>
            <p:ph type="title"/>
          </p:nvPr>
        </p:nvSpPr>
        <p:spPr>
          <a:xfrm>
            <a:off x="247649" y="552449"/>
            <a:ext cx="8486775" cy="855663"/>
          </a:xfrm>
        </p:spPr>
        <p:txBody>
          <a:bodyPr/>
          <a:lstStyle/>
          <a:p>
            <a:pPr algn="l"/>
            <a:r>
              <a:rPr lang="en-US" altLang="ko-KR" sz="4000" b="1" spc="-150" dirty="0">
                <a:solidFill>
                  <a:srgbClr val="1D314E"/>
                </a:solidFill>
              </a:rPr>
              <a:t>WBS</a:t>
            </a:r>
            <a:endParaRPr lang="ko-KR" altLang="en-US" sz="4000" b="1" spc="-150" dirty="0">
              <a:solidFill>
                <a:srgbClr val="1D314E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294FCAC-F513-4FE4-9338-50C75277E2CC}"/>
              </a:ext>
            </a:extLst>
          </p:cNvPr>
          <p:cNvSpPr txBox="1"/>
          <p:nvPr/>
        </p:nvSpPr>
        <p:spPr>
          <a:xfrm>
            <a:off x="6525087" y="6443990"/>
            <a:ext cx="26189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>
                <a:latin typeface="나눔고딕" panose="020B0600000101010101" charset="-127"/>
                <a:ea typeface="나눔고딕" panose="020B0600000101010101" charset="-127"/>
              </a:rPr>
              <a:t>싱크로나이즈드</a:t>
            </a:r>
            <a:r>
              <a:rPr lang="ko-KR" altLang="en-US" sz="1100" dirty="0">
                <a:latin typeface="나눔고딕" panose="020B0600000101010101" charset="-127"/>
                <a:ea typeface="나눔고딕" panose="020B0600000101010101" charset="-127"/>
              </a:rPr>
              <a:t> 수영 경기 관리 시스템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FA00067D-29B6-41F0-B5B0-4ED1A8EF8BD1}"/>
              </a:ext>
            </a:extLst>
          </p:cNvPr>
          <p:cNvSpPr txBox="1">
            <a:spLocks/>
          </p:cNvSpPr>
          <p:nvPr/>
        </p:nvSpPr>
        <p:spPr>
          <a:xfrm>
            <a:off x="1639493" y="980280"/>
            <a:ext cx="1725143" cy="3063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itchFamily="34" charset="0"/>
              <a:buNone/>
            </a:pPr>
            <a:r>
              <a:rPr lang="ko-KR" altLang="en-US" sz="1200" b="1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도입</a:t>
            </a:r>
            <a:endParaRPr lang="en-US" altLang="ko-KR" sz="1200" b="1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2049" name="_x432483896" descr="EMB000032c02d2c">
            <a:extLst>
              <a:ext uri="{FF2B5EF4-FFF2-40B4-BE49-F238E27FC236}">
                <a16:creationId xmlns:a16="http://schemas.microsoft.com/office/drawing/2014/main" id="{B332BE17-6E0E-4B7B-B50A-26AF441B4F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534" y="1408112"/>
            <a:ext cx="6840538" cy="4552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83062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부제목 2"/>
          <p:cNvSpPr txBox="1">
            <a:spLocks/>
          </p:cNvSpPr>
          <p:nvPr/>
        </p:nvSpPr>
        <p:spPr>
          <a:xfrm>
            <a:off x="255952" y="1367161"/>
            <a:ext cx="5173304" cy="51135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lnSpc>
                <a:spcPct val="175000"/>
              </a:lnSpc>
              <a:buAutoNum type="arabicPeriod"/>
            </a:pPr>
            <a:r>
              <a:rPr lang="ko-KR" altLang="en-US" sz="16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문제 기술서</a:t>
            </a:r>
            <a:endParaRPr lang="en-US" altLang="ko-KR" sz="1600" b="1" spc="-50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75000"/>
              </a:lnSpc>
            </a:pPr>
            <a:endParaRPr lang="en-US" altLang="ko-KR" sz="1600" b="1" spc="-50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75000"/>
              </a:lnSpc>
            </a:pPr>
            <a:r>
              <a:rPr lang="en-US" altLang="ko-KR" sz="16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2.   </a:t>
            </a:r>
            <a:r>
              <a:rPr lang="ko-KR" altLang="en-US" sz="16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프로젝트 헌장</a:t>
            </a:r>
            <a:endParaRPr lang="en-US" altLang="ko-KR" sz="1600" b="1" spc="-50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75000"/>
              </a:lnSpc>
            </a:pPr>
            <a:r>
              <a:rPr lang="en-US" altLang="ko-KR" sz="16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Project Charter(PC)</a:t>
            </a:r>
          </a:p>
          <a:p>
            <a:pPr>
              <a:lnSpc>
                <a:spcPct val="175000"/>
              </a:lnSpc>
            </a:pPr>
            <a:r>
              <a:rPr lang="en-US" altLang="ko-KR" sz="16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3.   </a:t>
            </a:r>
            <a:r>
              <a:rPr lang="ko-KR" altLang="en-US" sz="16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소프트웨어 요구사항 정의서</a:t>
            </a:r>
            <a:endParaRPr lang="en-US" altLang="ko-KR" sz="1600" b="1" spc="-50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75000"/>
              </a:lnSpc>
            </a:pPr>
            <a:r>
              <a:rPr lang="en-US" altLang="ko-KR" sz="16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Software Requirement Definition(SRD)</a:t>
            </a:r>
          </a:p>
          <a:p>
            <a:pPr>
              <a:lnSpc>
                <a:spcPct val="175000"/>
              </a:lnSpc>
            </a:pPr>
            <a:r>
              <a:rPr lang="en-US" altLang="ko-KR" sz="16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4.   </a:t>
            </a:r>
            <a:r>
              <a:rPr lang="ko-KR" altLang="en-US" sz="16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소프트웨어 요구사항 명세서</a:t>
            </a:r>
            <a:endParaRPr lang="en-US" altLang="ko-KR" sz="1600" b="1" spc="-50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75000"/>
              </a:lnSpc>
            </a:pPr>
            <a:r>
              <a:rPr lang="en-US" altLang="ko-KR" sz="16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Software Requirement Specification(SRS)</a:t>
            </a:r>
          </a:p>
          <a:p>
            <a:pPr>
              <a:lnSpc>
                <a:spcPct val="175000"/>
              </a:lnSpc>
            </a:pPr>
            <a:r>
              <a:rPr lang="en-US" altLang="ko-KR" sz="16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5.   </a:t>
            </a:r>
            <a:r>
              <a:rPr lang="ko-KR" altLang="en-US" sz="16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소프트웨어 설계 기술서</a:t>
            </a:r>
            <a:endParaRPr lang="en-US" altLang="ko-KR" sz="1600" b="1" spc="-50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75000"/>
              </a:lnSpc>
            </a:pPr>
            <a:r>
              <a:rPr lang="en-US" altLang="ko-KR" sz="16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Software Design Description(SDD)</a:t>
            </a:r>
          </a:p>
          <a:p>
            <a:pPr>
              <a:lnSpc>
                <a:spcPct val="175000"/>
              </a:lnSpc>
            </a:pPr>
            <a:endParaRPr lang="en-US" altLang="ko-KR" sz="1600" b="1" spc="-50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26" name="직선 연결선 25"/>
          <p:cNvCxnSpPr>
            <a:cxnSpLocks/>
          </p:cNvCxnSpPr>
          <p:nvPr/>
        </p:nvCxnSpPr>
        <p:spPr>
          <a:xfrm flipV="1">
            <a:off x="366713" y="2279514"/>
            <a:ext cx="4782336" cy="1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>
            <a:cxnSpLocks/>
          </p:cNvCxnSpPr>
          <p:nvPr/>
        </p:nvCxnSpPr>
        <p:spPr>
          <a:xfrm flipV="1">
            <a:off x="364474" y="3131226"/>
            <a:ext cx="4784575" cy="21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제목 11"/>
          <p:cNvSpPr>
            <a:spLocks noGrp="1"/>
          </p:cNvSpPr>
          <p:nvPr>
            <p:ph type="title"/>
          </p:nvPr>
        </p:nvSpPr>
        <p:spPr>
          <a:xfrm>
            <a:off x="243848" y="152400"/>
            <a:ext cx="8531851" cy="884238"/>
          </a:xfrm>
        </p:spPr>
        <p:txBody>
          <a:bodyPr/>
          <a:lstStyle/>
          <a:p>
            <a:pPr algn="l"/>
            <a:r>
              <a:rPr lang="ko-KR" altLang="en-US" sz="2800" b="1">
                <a:solidFill>
                  <a:srgbClr val="1D314E"/>
                </a:solidFill>
              </a:rPr>
              <a:t>목차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D5E37F6-7C46-444E-80F9-15DB2A61DB40}"/>
              </a:ext>
            </a:extLst>
          </p:cNvPr>
          <p:cNvSpPr txBox="1"/>
          <p:nvPr/>
        </p:nvSpPr>
        <p:spPr>
          <a:xfrm>
            <a:off x="6525087" y="6443990"/>
            <a:ext cx="26189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>
                <a:latin typeface="나눔고딕" panose="020B0600000101010101" charset="-127"/>
                <a:ea typeface="나눔고딕" panose="020B0600000101010101" charset="-127"/>
              </a:rPr>
              <a:t>싱크로나이즈드</a:t>
            </a:r>
            <a:r>
              <a:rPr lang="ko-KR" altLang="en-US" sz="1100" dirty="0">
                <a:latin typeface="나눔고딕" panose="020B0600000101010101" charset="-127"/>
                <a:ea typeface="나눔고딕" panose="020B0600000101010101" charset="-127"/>
              </a:rPr>
              <a:t> 수영 경기 관리 시스템</a:t>
            </a: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E13B7690-A51E-40E5-90D6-4CB7CA0A4DDF}"/>
              </a:ext>
            </a:extLst>
          </p:cNvPr>
          <p:cNvCxnSpPr>
            <a:cxnSpLocks/>
          </p:cNvCxnSpPr>
          <p:nvPr/>
        </p:nvCxnSpPr>
        <p:spPr>
          <a:xfrm flipV="1">
            <a:off x="366713" y="3987880"/>
            <a:ext cx="4782336" cy="1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8176E47E-8CB9-4A41-B087-73DF81A34F3E}"/>
              </a:ext>
            </a:extLst>
          </p:cNvPr>
          <p:cNvCxnSpPr>
            <a:cxnSpLocks/>
          </p:cNvCxnSpPr>
          <p:nvPr/>
        </p:nvCxnSpPr>
        <p:spPr>
          <a:xfrm flipV="1">
            <a:off x="364474" y="4844513"/>
            <a:ext cx="4782336" cy="1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8C24FA91-6D22-4EDA-A674-42F0DF3A5ACB}"/>
              </a:ext>
            </a:extLst>
          </p:cNvPr>
          <p:cNvCxnSpPr>
            <a:cxnSpLocks/>
          </p:cNvCxnSpPr>
          <p:nvPr/>
        </p:nvCxnSpPr>
        <p:spPr>
          <a:xfrm flipV="1">
            <a:off x="364474" y="5701146"/>
            <a:ext cx="4782336" cy="1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직선 연결선 21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제목 22"/>
          <p:cNvSpPr>
            <a:spLocks noGrp="1"/>
          </p:cNvSpPr>
          <p:nvPr>
            <p:ph type="title"/>
          </p:nvPr>
        </p:nvSpPr>
        <p:spPr>
          <a:xfrm>
            <a:off x="247649" y="552449"/>
            <a:ext cx="8486775" cy="855663"/>
          </a:xfrm>
        </p:spPr>
        <p:txBody>
          <a:bodyPr/>
          <a:lstStyle/>
          <a:p>
            <a:pPr algn="l"/>
            <a:r>
              <a:rPr lang="en-US" altLang="ko-KR" sz="4000" b="1" spc="-150" dirty="0">
                <a:solidFill>
                  <a:srgbClr val="1D314E"/>
                </a:solidFill>
              </a:rPr>
              <a:t>WBS</a:t>
            </a:r>
            <a:endParaRPr lang="ko-KR" altLang="en-US" sz="4000" b="1" spc="-150" dirty="0">
              <a:solidFill>
                <a:srgbClr val="1D314E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294FCAC-F513-4FE4-9338-50C75277E2CC}"/>
              </a:ext>
            </a:extLst>
          </p:cNvPr>
          <p:cNvSpPr txBox="1"/>
          <p:nvPr/>
        </p:nvSpPr>
        <p:spPr>
          <a:xfrm>
            <a:off x="6525087" y="6443990"/>
            <a:ext cx="26189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>
                <a:latin typeface="나눔고딕" panose="020B0600000101010101" charset="-127"/>
                <a:ea typeface="나눔고딕" panose="020B0600000101010101" charset="-127"/>
              </a:rPr>
              <a:t>싱크로나이즈드</a:t>
            </a:r>
            <a:r>
              <a:rPr lang="ko-KR" altLang="en-US" sz="1100" dirty="0">
                <a:latin typeface="나눔고딕" panose="020B0600000101010101" charset="-127"/>
                <a:ea typeface="나눔고딕" panose="020B0600000101010101" charset="-127"/>
              </a:rPr>
              <a:t> 수영 경기 관리 시스템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FA00067D-29B6-41F0-B5B0-4ED1A8EF8BD1}"/>
              </a:ext>
            </a:extLst>
          </p:cNvPr>
          <p:cNvSpPr txBox="1">
            <a:spLocks/>
          </p:cNvSpPr>
          <p:nvPr/>
        </p:nvSpPr>
        <p:spPr>
          <a:xfrm>
            <a:off x="1639493" y="980280"/>
            <a:ext cx="1725143" cy="3063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itchFamily="34" charset="0"/>
              <a:buNone/>
            </a:pPr>
            <a:r>
              <a:rPr lang="ko-KR" altLang="en-US" sz="1200" b="1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정련</a:t>
            </a:r>
            <a:endParaRPr lang="en-US" altLang="ko-KR" sz="1200" b="1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9991A2D1-D6E9-48B5-9BB5-B750305139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5EF6F93-2855-4B6C-B94C-1C4CA9DD3B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073" name="_x432461000" descr="EMB000032c02d2f">
            <a:extLst>
              <a:ext uri="{FF2B5EF4-FFF2-40B4-BE49-F238E27FC236}">
                <a16:creationId xmlns:a16="http://schemas.microsoft.com/office/drawing/2014/main" id="{7EB17535-9815-4486-8A85-62AEF36BC1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9119" y="1714499"/>
            <a:ext cx="6485761" cy="4348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38568F5-9319-4FEE-92B3-2F6DA1296D47}"/>
              </a:ext>
            </a:extLst>
          </p:cNvPr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2.2 </a:t>
            </a:r>
            <a:r>
              <a:rPr lang="ko-KR" altLang="en-US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부록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560515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직선 연결선 21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제목 22"/>
          <p:cNvSpPr>
            <a:spLocks noGrp="1"/>
          </p:cNvSpPr>
          <p:nvPr>
            <p:ph type="title"/>
          </p:nvPr>
        </p:nvSpPr>
        <p:spPr>
          <a:xfrm>
            <a:off x="247649" y="552449"/>
            <a:ext cx="8486775" cy="855663"/>
          </a:xfrm>
        </p:spPr>
        <p:txBody>
          <a:bodyPr/>
          <a:lstStyle/>
          <a:p>
            <a:pPr algn="l"/>
            <a:r>
              <a:rPr lang="en-US" altLang="ko-KR" sz="4000" b="1" spc="-150" dirty="0">
                <a:solidFill>
                  <a:srgbClr val="1D314E"/>
                </a:solidFill>
              </a:rPr>
              <a:t>WBS</a:t>
            </a:r>
            <a:endParaRPr lang="ko-KR" altLang="en-US" sz="4000" b="1" spc="-150" dirty="0">
              <a:solidFill>
                <a:srgbClr val="1D314E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294FCAC-F513-4FE4-9338-50C75277E2CC}"/>
              </a:ext>
            </a:extLst>
          </p:cNvPr>
          <p:cNvSpPr txBox="1"/>
          <p:nvPr/>
        </p:nvSpPr>
        <p:spPr>
          <a:xfrm>
            <a:off x="6525087" y="6443990"/>
            <a:ext cx="26189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>
                <a:latin typeface="나눔고딕" panose="020B0600000101010101" charset="-127"/>
                <a:ea typeface="나눔고딕" panose="020B0600000101010101" charset="-127"/>
              </a:rPr>
              <a:t>싱크로나이즈드</a:t>
            </a:r>
            <a:r>
              <a:rPr lang="ko-KR" altLang="en-US" sz="1100" dirty="0">
                <a:latin typeface="나눔고딕" panose="020B0600000101010101" charset="-127"/>
                <a:ea typeface="나눔고딕" panose="020B0600000101010101" charset="-127"/>
              </a:rPr>
              <a:t> 수영 경기 관리 시스템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FA00067D-29B6-41F0-B5B0-4ED1A8EF8BD1}"/>
              </a:ext>
            </a:extLst>
          </p:cNvPr>
          <p:cNvSpPr txBox="1">
            <a:spLocks/>
          </p:cNvSpPr>
          <p:nvPr/>
        </p:nvSpPr>
        <p:spPr>
          <a:xfrm>
            <a:off x="1639493" y="980280"/>
            <a:ext cx="1725143" cy="3063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itchFamily="34" charset="0"/>
              <a:buNone/>
            </a:pPr>
            <a:r>
              <a:rPr lang="ko-KR" altLang="en-US" sz="1200" b="1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정련</a:t>
            </a:r>
            <a:endParaRPr lang="en-US" altLang="ko-KR" sz="1200" b="1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9991A2D1-D6E9-48B5-9BB5-B750305139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0E004A1-BCFE-4DE3-85B2-F38AC004BD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C19A4F61-1BAD-439C-8998-E537725F52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097" name="_x432485768" descr="EMB000032c02d32">
            <a:extLst>
              <a:ext uri="{FF2B5EF4-FFF2-40B4-BE49-F238E27FC236}">
                <a16:creationId xmlns:a16="http://schemas.microsoft.com/office/drawing/2014/main" id="{C7381F64-9884-41E2-8C5D-ECC6F591AF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584" y="1503361"/>
            <a:ext cx="6892831" cy="4608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CCAECA6-7326-48D5-AA0B-91E507EDDB29}"/>
              </a:ext>
            </a:extLst>
          </p:cNvPr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2.2 </a:t>
            </a:r>
            <a:r>
              <a:rPr lang="ko-KR" altLang="en-US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부록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751759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직선 연결선 21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제목 22"/>
          <p:cNvSpPr>
            <a:spLocks noGrp="1"/>
          </p:cNvSpPr>
          <p:nvPr>
            <p:ph type="title"/>
          </p:nvPr>
        </p:nvSpPr>
        <p:spPr>
          <a:xfrm>
            <a:off x="247649" y="552449"/>
            <a:ext cx="8486775" cy="855663"/>
          </a:xfrm>
        </p:spPr>
        <p:txBody>
          <a:bodyPr/>
          <a:lstStyle/>
          <a:p>
            <a:pPr algn="l"/>
            <a:r>
              <a:rPr lang="en-US" altLang="ko-KR" sz="4000" b="1" spc="-150" dirty="0">
                <a:solidFill>
                  <a:srgbClr val="1D314E"/>
                </a:solidFill>
              </a:rPr>
              <a:t>WBS</a:t>
            </a:r>
            <a:endParaRPr lang="ko-KR" altLang="en-US" sz="4000" b="1" spc="-150" dirty="0">
              <a:solidFill>
                <a:srgbClr val="1D314E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294FCAC-F513-4FE4-9338-50C75277E2CC}"/>
              </a:ext>
            </a:extLst>
          </p:cNvPr>
          <p:cNvSpPr txBox="1"/>
          <p:nvPr/>
        </p:nvSpPr>
        <p:spPr>
          <a:xfrm>
            <a:off x="6525087" y="6443990"/>
            <a:ext cx="26189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>
                <a:latin typeface="나눔고딕" panose="020B0600000101010101" charset="-127"/>
                <a:ea typeface="나눔고딕" panose="020B0600000101010101" charset="-127"/>
              </a:rPr>
              <a:t>싱크로나이즈드</a:t>
            </a:r>
            <a:r>
              <a:rPr lang="ko-KR" altLang="en-US" sz="1100" dirty="0">
                <a:latin typeface="나눔고딕" panose="020B0600000101010101" charset="-127"/>
                <a:ea typeface="나눔고딕" panose="020B0600000101010101" charset="-127"/>
              </a:rPr>
              <a:t> 수영 경기 관리 시스템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FA00067D-29B6-41F0-B5B0-4ED1A8EF8BD1}"/>
              </a:ext>
            </a:extLst>
          </p:cNvPr>
          <p:cNvSpPr txBox="1">
            <a:spLocks/>
          </p:cNvSpPr>
          <p:nvPr/>
        </p:nvSpPr>
        <p:spPr>
          <a:xfrm>
            <a:off x="1639493" y="980280"/>
            <a:ext cx="1725143" cy="3063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itchFamily="34" charset="0"/>
              <a:buNone/>
            </a:pPr>
            <a:r>
              <a:rPr lang="ko-KR" altLang="en-US" sz="1200" b="1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구축</a:t>
            </a:r>
            <a:endParaRPr lang="en-US" altLang="ko-KR" sz="1200" b="1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9991A2D1-D6E9-48B5-9BB5-B750305139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0E004A1-BCFE-4DE3-85B2-F38AC004BD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4BF0C43F-DD79-4445-8AE6-0E8E02346D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05A03A74-217A-4F0C-BF7E-EEC678EFFC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121" name="_x432462728" descr="EMB000032c02d35">
            <a:extLst>
              <a:ext uri="{FF2B5EF4-FFF2-40B4-BE49-F238E27FC236}">
                <a16:creationId xmlns:a16="http://schemas.microsoft.com/office/drawing/2014/main" id="{5675BD84-5425-41D4-A6D6-EC10011E2A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3688" y="1286668"/>
            <a:ext cx="6716624" cy="4469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A10359B-6A98-4093-AE78-83B6B720A5AF}"/>
              </a:ext>
            </a:extLst>
          </p:cNvPr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2.2 </a:t>
            </a:r>
            <a:r>
              <a:rPr lang="ko-KR" altLang="en-US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부록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368333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직선 연결선 21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제목 22"/>
          <p:cNvSpPr>
            <a:spLocks noGrp="1"/>
          </p:cNvSpPr>
          <p:nvPr>
            <p:ph type="title"/>
          </p:nvPr>
        </p:nvSpPr>
        <p:spPr>
          <a:xfrm>
            <a:off x="247649" y="552449"/>
            <a:ext cx="8486775" cy="855663"/>
          </a:xfrm>
        </p:spPr>
        <p:txBody>
          <a:bodyPr/>
          <a:lstStyle/>
          <a:p>
            <a:pPr algn="l"/>
            <a:r>
              <a:rPr lang="en-US" altLang="ko-KR" sz="4000" b="1" spc="-150" dirty="0">
                <a:solidFill>
                  <a:srgbClr val="1D314E"/>
                </a:solidFill>
              </a:rPr>
              <a:t>WBS</a:t>
            </a:r>
            <a:endParaRPr lang="ko-KR" altLang="en-US" sz="4000" b="1" spc="-150" dirty="0">
              <a:solidFill>
                <a:srgbClr val="1D314E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294FCAC-F513-4FE4-9338-50C75277E2CC}"/>
              </a:ext>
            </a:extLst>
          </p:cNvPr>
          <p:cNvSpPr txBox="1"/>
          <p:nvPr/>
        </p:nvSpPr>
        <p:spPr>
          <a:xfrm>
            <a:off x="6525087" y="6443990"/>
            <a:ext cx="26189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>
                <a:latin typeface="나눔고딕" panose="020B0600000101010101" charset="-127"/>
                <a:ea typeface="나눔고딕" panose="020B0600000101010101" charset="-127"/>
              </a:rPr>
              <a:t>싱크로나이즈드</a:t>
            </a:r>
            <a:r>
              <a:rPr lang="ko-KR" altLang="en-US" sz="1100" dirty="0">
                <a:latin typeface="나눔고딕" panose="020B0600000101010101" charset="-127"/>
                <a:ea typeface="나눔고딕" panose="020B0600000101010101" charset="-127"/>
              </a:rPr>
              <a:t> 수영 경기 관리 시스템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FA00067D-29B6-41F0-B5B0-4ED1A8EF8BD1}"/>
              </a:ext>
            </a:extLst>
          </p:cNvPr>
          <p:cNvSpPr txBox="1">
            <a:spLocks/>
          </p:cNvSpPr>
          <p:nvPr/>
        </p:nvSpPr>
        <p:spPr>
          <a:xfrm>
            <a:off x="1639493" y="980280"/>
            <a:ext cx="1725143" cy="3063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itchFamily="34" charset="0"/>
              <a:buNone/>
            </a:pPr>
            <a:r>
              <a:rPr lang="ko-KR" altLang="en-US" sz="1200" b="1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구축</a:t>
            </a:r>
            <a:endParaRPr lang="en-US" altLang="ko-KR" sz="1200" b="1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9991A2D1-D6E9-48B5-9BB5-B750305139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0E004A1-BCFE-4DE3-85B2-F38AC004BD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4BF0C43F-DD79-4445-8AE6-0E8E02346D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C7F01F7D-8F68-492B-A63C-4E77A2DC77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1DCBE98C-CC8C-4C74-9F74-6F7D5DBFE7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6145" name="_x432494624" descr="EMB000032c02d38">
            <a:extLst>
              <a:ext uri="{FF2B5EF4-FFF2-40B4-BE49-F238E27FC236}">
                <a16:creationId xmlns:a16="http://schemas.microsoft.com/office/drawing/2014/main" id="{05B27592-9B9F-4F89-883F-69BA3BBD60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4261" y="1503361"/>
            <a:ext cx="6475477" cy="4310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72BE2A1-D9EF-4DA9-80A9-9792B8B63405}"/>
              </a:ext>
            </a:extLst>
          </p:cNvPr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2.2 </a:t>
            </a:r>
            <a:r>
              <a:rPr lang="ko-KR" altLang="en-US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부록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322889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직선 연결선 21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제목 22"/>
          <p:cNvSpPr>
            <a:spLocks noGrp="1"/>
          </p:cNvSpPr>
          <p:nvPr>
            <p:ph type="title"/>
          </p:nvPr>
        </p:nvSpPr>
        <p:spPr>
          <a:xfrm>
            <a:off x="247649" y="552449"/>
            <a:ext cx="8486775" cy="855663"/>
          </a:xfrm>
        </p:spPr>
        <p:txBody>
          <a:bodyPr/>
          <a:lstStyle/>
          <a:p>
            <a:pPr algn="l"/>
            <a:r>
              <a:rPr lang="en-US" altLang="ko-KR" sz="4000" b="1" spc="-150" dirty="0">
                <a:solidFill>
                  <a:srgbClr val="1D314E"/>
                </a:solidFill>
              </a:rPr>
              <a:t>WBS</a:t>
            </a:r>
            <a:endParaRPr lang="ko-KR" altLang="en-US" sz="4000" b="1" spc="-150" dirty="0">
              <a:solidFill>
                <a:srgbClr val="1D314E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294FCAC-F513-4FE4-9338-50C75277E2CC}"/>
              </a:ext>
            </a:extLst>
          </p:cNvPr>
          <p:cNvSpPr txBox="1"/>
          <p:nvPr/>
        </p:nvSpPr>
        <p:spPr>
          <a:xfrm>
            <a:off x="6525087" y="6443990"/>
            <a:ext cx="26189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>
                <a:latin typeface="나눔고딕" panose="020B0600000101010101" charset="-127"/>
                <a:ea typeface="나눔고딕" panose="020B0600000101010101" charset="-127"/>
              </a:rPr>
              <a:t>싱크로나이즈드</a:t>
            </a:r>
            <a:r>
              <a:rPr lang="ko-KR" altLang="en-US" sz="1100" dirty="0">
                <a:latin typeface="나눔고딕" panose="020B0600000101010101" charset="-127"/>
                <a:ea typeface="나눔고딕" panose="020B0600000101010101" charset="-127"/>
              </a:rPr>
              <a:t> 수영 경기 관리 시스템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FA00067D-29B6-41F0-B5B0-4ED1A8EF8BD1}"/>
              </a:ext>
            </a:extLst>
          </p:cNvPr>
          <p:cNvSpPr txBox="1">
            <a:spLocks/>
          </p:cNvSpPr>
          <p:nvPr/>
        </p:nvSpPr>
        <p:spPr>
          <a:xfrm>
            <a:off x="1639493" y="980280"/>
            <a:ext cx="1725143" cy="3063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itchFamily="34" charset="0"/>
              <a:buNone/>
            </a:pPr>
            <a:r>
              <a:rPr lang="ko-KR" altLang="en-US" sz="1200" b="1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전이</a:t>
            </a:r>
            <a:endParaRPr lang="en-US" altLang="ko-KR" sz="1200" b="1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9991A2D1-D6E9-48B5-9BB5-B750305139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0E004A1-BCFE-4DE3-85B2-F38AC004BD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4BF0C43F-DD79-4445-8AE6-0E8E02346D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C7F01F7D-8F68-492B-A63C-4E77A2DC77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86998E45-BF76-4DB2-A026-AA1C57B3C6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DAF7A113-3303-4A8A-B539-9CB92E2992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5" name="_x440330680" descr="EMB00004c489e2f">
            <a:extLst>
              <a:ext uri="{FF2B5EF4-FFF2-40B4-BE49-F238E27FC236}">
                <a16:creationId xmlns:a16="http://schemas.microsoft.com/office/drawing/2014/main" id="{10D2431B-E013-4BDD-97DB-112344DD93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534" y="1408112"/>
            <a:ext cx="6840538" cy="4552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71902B3-D116-412D-B2B1-7B304AC01CEA}"/>
              </a:ext>
            </a:extLst>
          </p:cNvPr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2.2 </a:t>
            </a:r>
            <a:r>
              <a:rPr lang="ko-KR" altLang="en-US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부록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497751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직선 연결선 21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제목 22"/>
          <p:cNvSpPr>
            <a:spLocks noGrp="1"/>
          </p:cNvSpPr>
          <p:nvPr>
            <p:ph type="title"/>
          </p:nvPr>
        </p:nvSpPr>
        <p:spPr>
          <a:xfrm>
            <a:off x="247649" y="552449"/>
            <a:ext cx="8486775" cy="855663"/>
          </a:xfrm>
        </p:spPr>
        <p:txBody>
          <a:bodyPr/>
          <a:lstStyle/>
          <a:p>
            <a:pPr algn="l"/>
            <a:r>
              <a:rPr lang="ko-KR" altLang="en-US" sz="4000" b="1" spc="-150" dirty="0">
                <a:solidFill>
                  <a:srgbClr val="1D314E"/>
                </a:solidFill>
              </a:rPr>
              <a:t>원가산정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294FCAC-F513-4FE4-9338-50C75277E2CC}"/>
              </a:ext>
            </a:extLst>
          </p:cNvPr>
          <p:cNvSpPr txBox="1"/>
          <p:nvPr/>
        </p:nvSpPr>
        <p:spPr>
          <a:xfrm>
            <a:off x="6525087" y="6443990"/>
            <a:ext cx="26189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>
                <a:latin typeface="나눔고딕" panose="020B0600000101010101" charset="-127"/>
                <a:ea typeface="나눔고딕" panose="020B0600000101010101" charset="-127"/>
              </a:rPr>
              <a:t>싱크로나이즈드</a:t>
            </a:r>
            <a:r>
              <a:rPr lang="ko-KR" altLang="en-US" sz="1100" dirty="0">
                <a:latin typeface="나눔고딕" panose="020B0600000101010101" charset="-127"/>
                <a:ea typeface="나눔고딕" panose="020B0600000101010101" charset="-127"/>
              </a:rPr>
              <a:t> 수영 경기 관리 시스템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FA00067D-29B6-41F0-B5B0-4ED1A8EF8BD1}"/>
              </a:ext>
            </a:extLst>
          </p:cNvPr>
          <p:cNvSpPr txBox="1">
            <a:spLocks/>
          </p:cNvSpPr>
          <p:nvPr/>
        </p:nvSpPr>
        <p:spPr>
          <a:xfrm>
            <a:off x="2476880" y="981059"/>
            <a:ext cx="1725143" cy="3063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itchFamily="34" charset="0"/>
              <a:buNone/>
            </a:pPr>
            <a:r>
              <a:rPr lang="en-US" altLang="ko-KR" sz="1200" b="1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FP(Function Point)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9991A2D1-D6E9-48B5-9BB5-B750305139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0E004A1-BCFE-4DE3-85B2-F38AC004BD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4BF0C43F-DD79-4445-8AE6-0E8E02346D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C7F01F7D-8F68-492B-A63C-4E77A2DC77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86998E45-BF76-4DB2-A026-AA1C57B3C6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46E53F58-A71E-4C52-A362-0A89662A58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079168"/>
              </p:ext>
            </p:extLst>
          </p:nvPr>
        </p:nvGraphicFramePr>
        <p:xfrm>
          <a:off x="324415" y="1588550"/>
          <a:ext cx="8486775" cy="4675002"/>
        </p:xfrm>
        <a:graphic>
          <a:graphicData uri="http://schemas.openxmlformats.org/drawingml/2006/table">
            <a:tbl>
              <a:tblPr/>
              <a:tblGrid>
                <a:gridCol w="723150">
                  <a:extLst>
                    <a:ext uri="{9D8B030D-6E8A-4147-A177-3AD203B41FA5}">
                      <a16:colId xmlns:a16="http://schemas.microsoft.com/office/drawing/2014/main" val="1856333228"/>
                    </a:ext>
                  </a:extLst>
                </a:gridCol>
                <a:gridCol w="2982897">
                  <a:extLst>
                    <a:ext uri="{9D8B030D-6E8A-4147-A177-3AD203B41FA5}">
                      <a16:colId xmlns:a16="http://schemas.microsoft.com/office/drawing/2014/main" val="419645052"/>
                    </a:ext>
                  </a:extLst>
                </a:gridCol>
                <a:gridCol w="2001441">
                  <a:extLst>
                    <a:ext uri="{9D8B030D-6E8A-4147-A177-3AD203B41FA5}">
                      <a16:colId xmlns:a16="http://schemas.microsoft.com/office/drawing/2014/main" val="4259938447"/>
                    </a:ext>
                  </a:extLst>
                </a:gridCol>
                <a:gridCol w="1724114">
                  <a:extLst>
                    <a:ext uri="{9D8B030D-6E8A-4147-A177-3AD203B41FA5}">
                      <a16:colId xmlns:a16="http://schemas.microsoft.com/office/drawing/2014/main" val="293376138"/>
                    </a:ext>
                  </a:extLst>
                </a:gridCol>
                <a:gridCol w="1055173">
                  <a:extLst>
                    <a:ext uri="{9D8B030D-6E8A-4147-A177-3AD203B41FA5}">
                      <a16:colId xmlns:a16="http://schemas.microsoft.com/office/drawing/2014/main" val="1169444080"/>
                    </a:ext>
                  </a:extLst>
                </a:gridCol>
              </a:tblGrid>
              <a:tr h="13688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업무명</a:t>
                      </a:r>
                      <a:endParaRPr lang="ko-KR" altLang="en-US" sz="4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6706" marR="26706" marT="7384" marB="7384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B87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기능명</a:t>
                      </a:r>
                      <a:endParaRPr lang="ko-KR" altLang="en-US" sz="4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6706" marR="26706" marT="7384" marB="7384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B87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 유형</a:t>
                      </a:r>
                      <a:endParaRPr lang="ko-KR" altLang="en-US" sz="4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6706" marR="26706" marT="7384" marB="7384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B87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평균 복잡도 가중치</a:t>
                      </a:r>
                      <a:endParaRPr lang="ko-KR" altLang="en-US" sz="4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6706" marR="26706" marT="7384" marB="7384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B87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비고</a:t>
                      </a:r>
                      <a:endParaRPr lang="ko-KR" altLang="en-US" sz="4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6706" marR="26706" marT="7384" marB="7384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B87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0392356"/>
                  </a:ext>
                </a:extLst>
              </a:tr>
              <a:tr h="101537">
                <a:tc rowSpan="5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대회 </a:t>
                      </a:r>
                      <a:endParaRPr lang="ko-KR" altLang="en-US" sz="4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정보 관리</a:t>
                      </a:r>
                      <a:endParaRPr lang="ko-KR" altLang="en-US" sz="4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6706" marR="26706" marT="7384" marB="7384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B87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대회 정보 등록</a:t>
                      </a:r>
                      <a:endParaRPr lang="ko-KR" altLang="en-US" sz="4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6706" marR="26706" marT="7384" marB="7384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EI</a:t>
                      </a:r>
                      <a:endParaRPr lang="en-US" sz="4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6706" marR="26706" marT="7384" marB="7384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4.0</a:t>
                      </a:r>
                      <a:endParaRPr lang="en-US" sz="4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6706" marR="26706" marT="7384" marB="7384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6706" marR="26706" marT="7384" marB="7384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4410581"/>
                  </a:ext>
                </a:extLst>
              </a:tr>
              <a:tr h="10153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대회 정보 수정</a:t>
                      </a:r>
                      <a:endParaRPr lang="ko-KR" altLang="en-US" sz="4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6706" marR="26706" marT="7384" marB="7384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EI</a:t>
                      </a:r>
                      <a:endParaRPr lang="en-US" sz="4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6706" marR="26706" marT="7384" marB="7384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4.0</a:t>
                      </a:r>
                      <a:endParaRPr lang="en-US" sz="4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6706" marR="26706" marT="7384" marB="7384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6706" marR="26706" marT="7384" marB="7384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4972105"/>
                  </a:ext>
                </a:extLst>
              </a:tr>
              <a:tr h="10153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대회 정보 삭제</a:t>
                      </a:r>
                      <a:endParaRPr lang="ko-KR" altLang="en-US" sz="4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6706" marR="26706" marT="7384" marB="7384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EI</a:t>
                      </a:r>
                      <a:endParaRPr lang="en-US" sz="4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6706" marR="26706" marT="7384" marB="7384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4.0</a:t>
                      </a:r>
                      <a:endParaRPr lang="en-US" sz="4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6706" marR="26706" marT="7384" marB="7384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6706" marR="26706" marT="7384" marB="7384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6829640"/>
                  </a:ext>
                </a:extLst>
              </a:tr>
              <a:tr h="10153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대회 정보 조회</a:t>
                      </a:r>
                      <a:endParaRPr lang="ko-KR" altLang="en-US" sz="4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6706" marR="26706" marT="7384" marB="7384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EQ</a:t>
                      </a:r>
                      <a:endParaRPr lang="en-US" sz="4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6706" marR="26706" marT="7384" marB="7384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3.9</a:t>
                      </a:r>
                      <a:endParaRPr lang="en-US" sz="4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6706" marR="26706" marT="7384" marB="7384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6706" marR="26706" marT="7384" marB="7384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4400375"/>
                  </a:ext>
                </a:extLst>
              </a:tr>
              <a:tr h="10153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대회 정보</a:t>
                      </a:r>
                      <a:endParaRPr lang="ko-KR" altLang="en-US" sz="4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6706" marR="26706" marT="7384" marB="7384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ILF</a:t>
                      </a:r>
                      <a:endParaRPr lang="en-US" sz="4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6706" marR="26706" marT="7384" marB="7384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7.5</a:t>
                      </a:r>
                      <a:endParaRPr lang="en-US" sz="4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6706" marR="26706" marT="7384" marB="7384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6706" marR="26706" marT="7384" marB="7384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9518198"/>
                  </a:ext>
                </a:extLst>
              </a:tr>
              <a:tr h="101537">
                <a:tc rowSpan="5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  <a:endParaRPr lang="ko-KR" altLang="en-US" sz="4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정보 관리</a:t>
                      </a:r>
                      <a:endParaRPr lang="ko-KR" altLang="en-US" sz="4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6706" marR="26706" marT="7384" marB="7384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B87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 정보 등록</a:t>
                      </a:r>
                      <a:endParaRPr lang="ko-KR" altLang="en-US" sz="4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6706" marR="26706" marT="7384" marB="7384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EI</a:t>
                      </a:r>
                      <a:endParaRPr lang="en-US" sz="4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6706" marR="26706" marT="7384" marB="7384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4.0</a:t>
                      </a:r>
                      <a:endParaRPr lang="en-US" sz="4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6706" marR="26706" marT="7384" marB="7384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6706" marR="26706" marT="7384" marB="7384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5772905"/>
                  </a:ext>
                </a:extLst>
              </a:tr>
              <a:tr h="10153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 정보 수정</a:t>
                      </a:r>
                      <a:endParaRPr lang="ko-KR" altLang="en-US" sz="4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6706" marR="26706" marT="7384" marB="7384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EI</a:t>
                      </a:r>
                      <a:endParaRPr lang="en-US" sz="4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6706" marR="26706" marT="7384" marB="7384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4.0</a:t>
                      </a:r>
                      <a:endParaRPr lang="en-US" sz="4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6706" marR="26706" marT="7384" marB="7384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6706" marR="26706" marT="7384" marB="7384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2815739"/>
                  </a:ext>
                </a:extLst>
              </a:tr>
              <a:tr h="10153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 정보 삭제</a:t>
                      </a:r>
                      <a:endParaRPr lang="ko-KR" altLang="en-US" sz="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6706" marR="26706" marT="7384" marB="7384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EI</a:t>
                      </a:r>
                      <a:endParaRPr lang="en-US" sz="4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6706" marR="26706" marT="7384" marB="7384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4.0</a:t>
                      </a:r>
                      <a:endParaRPr lang="en-US" sz="4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6706" marR="26706" marT="7384" marB="7384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6706" marR="26706" marT="7384" marB="7384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3807909"/>
                  </a:ext>
                </a:extLst>
              </a:tr>
              <a:tr h="10153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 정보 조회</a:t>
                      </a:r>
                      <a:endParaRPr lang="ko-KR" altLang="en-US" sz="4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6706" marR="26706" marT="7384" marB="7384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EQ</a:t>
                      </a:r>
                      <a:endParaRPr lang="en-US" sz="4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6706" marR="26706" marT="7384" marB="7384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3.9</a:t>
                      </a:r>
                      <a:endParaRPr lang="en-US" sz="4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6706" marR="26706" marT="7384" marB="7384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6706" marR="26706" marT="7384" marB="7384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4274199"/>
                  </a:ext>
                </a:extLst>
              </a:tr>
              <a:tr h="10153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 정보</a:t>
                      </a:r>
                      <a:endParaRPr lang="ko-KR" altLang="en-US" sz="4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6706" marR="26706" marT="7384" marB="7384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ILF</a:t>
                      </a:r>
                      <a:endParaRPr lang="en-US" sz="4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6706" marR="26706" marT="7384" marB="7384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7.5</a:t>
                      </a:r>
                      <a:endParaRPr lang="en-US" sz="4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6706" marR="26706" marT="7384" marB="7384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6706" marR="26706" marT="7384" marB="7384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6257941"/>
                  </a:ext>
                </a:extLst>
              </a:tr>
              <a:tr h="101537">
                <a:tc rowSpan="5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회전</a:t>
                      </a:r>
                      <a:endParaRPr lang="ko-KR" altLang="en-US" sz="4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정보 관리</a:t>
                      </a:r>
                      <a:endParaRPr lang="ko-KR" altLang="en-US" sz="4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6706" marR="26706" marT="7384" marB="7384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B87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회전 정보 등록</a:t>
                      </a:r>
                      <a:endParaRPr lang="ko-KR" altLang="en-US" sz="4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6706" marR="26706" marT="7384" marB="7384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EI</a:t>
                      </a:r>
                      <a:endParaRPr lang="en-US" sz="4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6706" marR="26706" marT="7384" marB="7384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4.0</a:t>
                      </a:r>
                      <a:endParaRPr lang="en-US" sz="4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6706" marR="26706" marT="7384" marB="7384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6706" marR="26706" marT="7384" marB="7384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3159359"/>
                  </a:ext>
                </a:extLst>
              </a:tr>
              <a:tr h="10153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회전 정보 수정</a:t>
                      </a:r>
                      <a:endParaRPr lang="ko-KR" altLang="en-US" sz="4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6706" marR="26706" marT="7384" marB="7384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EI</a:t>
                      </a:r>
                      <a:endParaRPr lang="en-US" sz="4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6706" marR="26706" marT="7384" marB="7384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4.0</a:t>
                      </a:r>
                      <a:endParaRPr lang="en-US" sz="4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6706" marR="26706" marT="7384" marB="7384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6706" marR="26706" marT="7384" marB="7384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3796796"/>
                  </a:ext>
                </a:extLst>
              </a:tr>
              <a:tr h="10153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회전 정보 삭제</a:t>
                      </a:r>
                      <a:endParaRPr lang="ko-KR" altLang="en-US" sz="4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6706" marR="26706" marT="7384" marB="7384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EI</a:t>
                      </a:r>
                      <a:endParaRPr lang="en-US" sz="4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6706" marR="26706" marT="7384" marB="7384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4.0</a:t>
                      </a:r>
                      <a:endParaRPr lang="en-US" sz="4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6706" marR="26706" marT="7384" marB="7384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6706" marR="26706" marT="7384" marB="7384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7670935"/>
                  </a:ext>
                </a:extLst>
              </a:tr>
              <a:tr h="10153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회전 정보 조회</a:t>
                      </a:r>
                      <a:endParaRPr lang="ko-KR" altLang="en-US" sz="4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6706" marR="26706" marT="7384" marB="7384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EQ</a:t>
                      </a:r>
                      <a:endParaRPr lang="en-US" sz="4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6706" marR="26706" marT="7384" marB="7384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3.9</a:t>
                      </a:r>
                      <a:endParaRPr lang="en-US" sz="4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6706" marR="26706" marT="7384" marB="7384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6706" marR="26706" marT="7384" marB="7384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0604895"/>
                  </a:ext>
                </a:extLst>
              </a:tr>
              <a:tr h="10153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회전 정보</a:t>
                      </a:r>
                      <a:endParaRPr lang="ko-KR" altLang="en-US" sz="4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6706" marR="26706" marT="7384" marB="7384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ILF</a:t>
                      </a:r>
                      <a:endParaRPr lang="en-US" sz="4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6706" marR="26706" marT="7384" marB="7384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7.5</a:t>
                      </a:r>
                      <a:endParaRPr lang="en-US" sz="4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6706" marR="26706" marT="7384" marB="7384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6706" marR="26706" marT="7384" marB="7384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4131405"/>
                  </a:ext>
                </a:extLst>
              </a:tr>
              <a:tr h="101537">
                <a:tc rowSpan="6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참가신청서 정보 관리</a:t>
                      </a:r>
                      <a:endParaRPr lang="ko-KR" altLang="en-US" sz="4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6706" marR="26706" marT="7384" marB="7384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B87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참가신청서 정보 등록</a:t>
                      </a:r>
                      <a:endParaRPr lang="ko-KR" altLang="en-US" sz="4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6706" marR="26706" marT="7384" marB="7384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EI</a:t>
                      </a:r>
                      <a:endParaRPr lang="en-US" sz="4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6706" marR="26706" marT="7384" marB="7384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4.0</a:t>
                      </a:r>
                      <a:endParaRPr lang="en-US" sz="4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6706" marR="26706" marT="7384" marB="7384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6706" marR="26706" marT="7384" marB="7384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2562828"/>
                  </a:ext>
                </a:extLst>
              </a:tr>
              <a:tr h="10153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참가신청서 정보 수정</a:t>
                      </a:r>
                      <a:endParaRPr lang="ko-KR" altLang="en-US" sz="4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6706" marR="26706" marT="7384" marB="7384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EI</a:t>
                      </a:r>
                      <a:endParaRPr lang="en-US" sz="4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6706" marR="26706" marT="7384" marB="7384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4.0</a:t>
                      </a:r>
                      <a:endParaRPr lang="en-US" sz="4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6706" marR="26706" marT="7384" marB="7384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6706" marR="26706" marT="7384" marB="7384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6884982"/>
                  </a:ext>
                </a:extLst>
              </a:tr>
              <a:tr h="10153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참가신청서 정보 삭제</a:t>
                      </a:r>
                      <a:endParaRPr lang="ko-KR" altLang="en-US" sz="4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6706" marR="26706" marT="7384" marB="7384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EI</a:t>
                      </a:r>
                      <a:endParaRPr lang="en-US" sz="4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6706" marR="26706" marT="7384" marB="7384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4.0</a:t>
                      </a:r>
                      <a:endParaRPr lang="en-US" sz="4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6706" marR="26706" marT="7384" marB="7384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6706" marR="26706" marT="7384" marB="7384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1906792"/>
                  </a:ext>
                </a:extLst>
              </a:tr>
              <a:tr h="10153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참가신청서 정보 조회</a:t>
                      </a:r>
                      <a:endParaRPr lang="ko-KR" altLang="en-US" sz="4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6706" marR="26706" marT="7384" marB="7384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EQ</a:t>
                      </a:r>
                      <a:endParaRPr lang="en-US" sz="4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6706" marR="26706" marT="7384" marB="7384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3.9</a:t>
                      </a:r>
                      <a:endParaRPr lang="en-US" sz="4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6706" marR="26706" marT="7384" marB="7384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6706" marR="26706" marT="7384" marB="7384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0975998"/>
                  </a:ext>
                </a:extLst>
              </a:tr>
              <a:tr h="10153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참가신청서 정보</a:t>
                      </a:r>
                      <a:endParaRPr lang="ko-KR" altLang="en-US" sz="4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6706" marR="26706" marT="7384" marB="7384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ILF</a:t>
                      </a:r>
                      <a:endParaRPr lang="en-US" sz="4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6706" marR="26706" marT="7384" marB="7384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7.5</a:t>
                      </a:r>
                      <a:endParaRPr lang="en-US" sz="4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6706" marR="26706" marT="7384" marB="7384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6706" marR="26706" marT="7384" marB="7384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2245245"/>
                  </a:ext>
                </a:extLst>
              </a:tr>
              <a:tr h="10153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정보</a:t>
                      </a:r>
                      <a:endParaRPr lang="ko-KR" altLang="en-US" sz="4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6706" marR="26706" marT="7384" marB="7384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EIF</a:t>
                      </a:r>
                      <a:endParaRPr lang="en-US" sz="4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6706" marR="26706" marT="7384" marB="7384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5.4</a:t>
                      </a:r>
                      <a:endParaRPr lang="en-US" sz="4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6706" marR="26706" marT="7384" marB="7384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6706" marR="26706" marT="7384" marB="7384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3073843"/>
                  </a:ext>
                </a:extLst>
              </a:tr>
              <a:tr h="101537">
                <a:tc rowSpan="7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선수 관리</a:t>
                      </a:r>
                      <a:endParaRPr lang="ko-KR" altLang="en-US" sz="4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6706" marR="26706" marT="7384" marB="7384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B87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선수 정보 등록</a:t>
                      </a:r>
                      <a:endParaRPr lang="ko-KR" altLang="en-US" sz="4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6706" marR="26706" marT="7384" marB="7384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EI</a:t>
                      </a:r>
                      <a:endParaRPr lang="en-US" sz="4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6706" marR="26706" marT="7384" marB="7384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4.0</a:t>
                      </a:r>
                      <a:endParaRPr lang="en-US" sz="4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6706" marR="26706" marT="7384" marB="7384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6706" marR="26706" marT="7384" marB="7384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2988177"/>
                  </a:ext>
                </a:extLst>
              </a:tr>
              <a:tr h="10153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선수 정보 수정</a:t>
                      </a:r>
                      <a:endParaRPr lang="ko-KR" altLang="en-US" sz="4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6706" marR="26706" marT="7384" marB="7384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EI</a:t>
                      </a:r>
                      <a:endParaRPr lang="en-US" sz="4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6706" marR="26706" marT="7384" marB="7384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4.0</a:t>
                      </a:r>
                      <a:endParaRPr lang="en-US" sz="4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6706" marR="26706" marT="7384" marB="7384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6706" marR="26706" marT="7384" marB="7384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3077980"/>
                  </a:ext>
                </a:extLst>
              </a:tr>
              <a:tr h="10153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선수 정보 삭제</a:t>
                      </a:r>
                      <a:endParaRPr lang="ko-KR" altLang="en-US" sz="4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6706" marR="26706" marT="7384" marB="7384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EI</a:t>
                      </a:r>
                      <a:endParaRPr lang="en-US" sz="4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6706" marR="26706" marT="7384" marB="7384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4.0</a:t>
                      </a:r>
                      <a:endParaRPr lang="en-US" sz="4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6706" marR="26706" marT="7384" marB="7384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6706" marR="26706" marT="7384" marB="7384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3191999"/>
                  </a:ext>
                </a:extLst>
              </a:tr>
              <a:tr h="10153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선수 정보 조회</a:t>
                      </a:r>
                      <a:endParaRPr lang="ko-KR" altLang="en-US" sz="4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6706" marR="26706" marT="7384" marB="7384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EQ</a:t>
                      </a:r>
                      <a:endParaRPr lang="en-US" sz="4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6706" marR="26706" marT="7384" marB="7384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3.9</a:t>
                      </a:r>
                      <a:endParaRPr lang="en-US" sz="4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6706" marR="26706" marT="7384" marB="7384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6706" marR="26706" marT="7384" marB="7384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5413052"/>
                  </a:ext>
                </a:extLst>
              </a:tr>
              <a:tr h="10153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총점 조회</a:t>
                      </a:r>
                      <a:endParaRPr lang="ko-KR" altLang="en-US" sz="4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6706" marR="26706" marT="7384" marB="7384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EO</a:t>
                      </a:r>
                      <a:endParaRPr lang="en-US" sz="4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6706" marR="26706" marT="7384" marB="7384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5.2</a:t>
                      </a:r>
                      <a:endParaRPr lang="en-US" sz="4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6706" marR="26706" marT="7384" marB="7384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6706" marR="26706" marT="7384" marB="7384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7189901"/>
                  </a:ext>
                </a:extLst>
              </a:tr>
              <a:tr h="10153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시상자 조회</a:t>
                      </a:r>
                      <a:endParaRPr lang="ko-KR" altLang="en-US" sz="4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6706" marR="26706" marT="7384" marB="7384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EO</a:t>
                      </a:r>
                      <a:endParaRPr lang="en-US" sz="4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6706" marR="26706" marT="7384" marB="7384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5.2</a:t>
                      </a:r>
                      <a:endParaRPr lang="en-US" sz="4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6706" marR="26706" marT="7384" marB="7384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6706" marR="26706" marT="7384" marB="7384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3442883"/>
                  </a:ext>
                </a:extLst>
              </a:tr>
              <a:tr h="10153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선수 정보</a:t>
                      </a:r>
                      <a:endParaRPr lang="ko-KR" altLang="en-US" sz="4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6706" marR="26706" marT="7384" marB="7384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ILF</a:t>
                      </a:r>
                      <a:endParaRPr lang="en-US" sz="4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6706" marR="26706" marT="7384" marB="7384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7.5</a:t>
                      </a:r>
                      <a:endParaRPr lang="en-US" sz="4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6706" marR="26706" marT="7384" marB="7384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6706" marR="26706" marT="7384" marB="7384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8095369"/>
                  </a:ext>
                </a:extLst>
              </a:tr>
              <a:tr h="101537">
                <a:tc rowSpan="5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심판 </a:t>
                      </a:r>
                      <a:endParaRPr lang="ko-KR" altLang="en-US" sz="4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정보 관리</a:t>
                      </a:r>
                      <a:endParaRPr lang="ko-KR" altLang="en-US" sz="4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6706" marR="26706" marT="7384" marB="7384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B87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심판 정보 등록</a:t>
                      </a:r>
                      <a:endParaRPr lang="ko-KR" altLang="en-US" sz="4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6706" marR="26706" marT="7384" marB="7384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EI</a:t>
                      </a:r>
                      <a:endParaRPr lang="en-US" sz="4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6706" marR="26706" marT="7384" marB="7384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4.0</a:t>
                      </a:r>
                      <a:endParaRPr lang="en-US" sz="4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6706" marR="26706" marT="7384" marB="7384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6706" marR="26706" marT="7384" marB="7384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8634786"/>
                  </a:ext>
                </a:extLst>
              </a:tr>
              <a:tr h="10153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심판 정보 수정</a:t>
                      </a:r>
                      <a:endParaRPr lang="ko-KR" altLang="en-US" sz="4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6706" marR="26706" marT="7384" marB="7384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EI</a:t>
                      </a:r>
                      <a:endParaRPr lang="en-US" sz="4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6706" marR="26706" marT="7384" marB="7384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4.0</a:t>
                      </a:r>
                      <a:endParaRPr lang="en-US" sz="4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6706" marR="26706" marT="7384" marB="7384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6706" marR="26706" marT="7384" marB="7384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8578849"/>
                  </a:ext>
                </a:extLst>
              </a:tr>
              <a:tr h="10153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심판 정보 삭제</a:t>
                      </a:r>
                      <a:endParaRPr lang="ko-KR" altLang="en-US" sz="4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6706" marR="26706" marT="7384" marB="7384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EI</a:t>
                      </a:r>
                      <a:endParaRPr lang="en-US" sz="4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6706" marR="26706" marT="7384" marB="7384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4.0</a:t>
                      </a:r>
                      <a:endParaRPr lang="en-US" sz="4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6706" marR="26706" marT="7384" marB="7384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6706" marR="26706" marT="7384" marB="7384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7702680"/>
                  </a:ext>
                </a:extLst>
              </a:tr>
              <a:tr h="10153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심판 정보 조회</a:t>
                      </a:r>
                      <a:endParaRPr lang="ko-KR" altLang="en-US" sz="4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6706" marR="26706" marT="7384" marB="7384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EQ</a:t>
                      </a:r>
                      <a:endParaRPr lang="en-US" sz="4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6706" marR="26706" marT="7384" marB="7384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3.9</a:t>
                      </a:r>
                      <a:endParaRPr lang="en-US" sz="4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6706" marR="26706" marT="7384" marB="7384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6706" marR="26706" marT="7384" marB="7384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4722585"/>
                  </a:ext>
                </a:extLst>
              </a:tr>
              <a:tr h="10153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심판 정보</a:t>
                      </a:r>
                      <a:endParaRPr lang="ko-KR" altLang="en-US" sz="4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6706" marR="26706" marT="7384" marB="7384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ILF</a:t>
                      </a:r>
                      <a:endParaRPr lang="en-US" sz="4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6706" marR="26706" marT="7384" marB="7384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7.5</a:t>
                      </a:r>
                      <a:endParaRPr lang="en-US" sz="4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6706" marR="26706" marT="7384" marB="7384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6706" marR="26706" marT="7384" marB="7384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2508717"/>
                  </a:ext>
                </a:extLst>
              </a:tr>
              <a:tr h="101302">
                <a:tc rowSpan="1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점수 기록자 정보 관리</a:t>
                      </a:r>
                      <a:endParaRPr lang="ko-KR" altLang="en-US" sz="4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6706" marR="26706" marT="7384" marB="7384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B87CB"/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점수 기록자 정보 등록</a:t>
                      </a:r>
                      <a:endParaRPr lang="ko-KR" altLang="en-US" sz="4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6706" marR="26706" marT="7384" marB="7384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EI</a:t>
                      </a:r>
                      <a:endParaRPr lang="en-US" sz="4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6706" marR="26706" marT="7384" marB="7384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4.0</a:t>
                      </a:r>
                      <a:endParaRPr lang="en-US" sz="4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6706" marR="26706" marT="7384" marB="7384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6706" marR="26706" marT="7384" marB="7384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916642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6706" marR="26706" marT="7384" marB="7384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318743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4.0</a:t>
                      </a:r>
                      <a:endParaRPr lang="en-US" sz="4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6706" marR="26706" marT="7384" marB="7384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336798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EI</a:t>
                      </a:r>
                      <a:endParaRPr lang="en-US" sz="4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6706" marR="26706" marT="7384" marB="7384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9294944"/>
                  </a:ext>
                </a:extLst>
              </a:tr>
              <a:tr h="4773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점수 기록자 정보 수정</a:t>
                      </a:r>
                      <a:endParaRPr lang="ko-KR" altLang="en-US" sz="4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6706" marR="26706" marT="7384" marB="7384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83347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6706" marR="26706" marT="7384" marB="7384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3141165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4.0</a:t>
                      </a:r>
                      <a:endParaRPr lang="en-US" sz="4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6706" marR="26706" marT="7384" marB="7384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314815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EI</a:t>
                      </a:r>
                      <a:endParaRPr lang="en-US" sz="4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6706" marR="26706" marT="7384" marB="7384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1414729"/>
                  </a:ext>
                </a:extLst>
              </a:tr>
              <a:tr h="10153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점수 기록자 정보 삭제</a:t>
                      </a:r>
                      <a:endParaRPr lang="ko-KR" altLang="en-US" sz="4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6706" marR="26706" marT="7384" marB="7384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4578120"/>
                  </a:ext>
                </a:extLst>
              </a:tr>
              <a:tr h="10130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점수 기록자 정보 조회</a:t>
                      </a:r>
                      <a:endParaRPr lang="ko-KR" altLang="en-US" sz="4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6706" marR="26706" marT="7384" marB="7384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EQ</a:t>
                      </a:r>
                      <a:endParaRPr lang="en-US" sz="4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6706" marR="26706" marT="7384" marB="7384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3.9</a:t>
                      </a:r>
                      <a:endParaRPr lang="en-US" sz="4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6706" marR="26706" marT="7384" marB="7384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6706" marR="26706" marT="7384" marB="7384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954095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6706" marR="26706" marT="7384" marB="7384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3379095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7.5</a:t>
                      </a:r>
                      <a:endParaRPr lang="en-US" sz="4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6706" marR="26706" marT="7384" marB="7384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708377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ILF</a:t>
                      </a:r>
                      <a:endParaRPr lang="en-US" sz="4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6706" marR="26706" marT="7384" marB="7384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5780357"/>
                  </a:ext>
                </a:extLst>
              </a:tr>
              <a:tr h="10153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점수 기록자 정보</a:t>
                      </a:r>
                      <a:endParaRPr lang="ko-KR" altLang="en-US" sz="4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6706" marR="26706" marT="7384" marB="7384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9881476"/>
                  </a:ext>
                </a:extLst>
              </a:tr>
              <a:tr h="101537">
                <a:tc rowSpan="5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선수 그룹 정보 관리</a:t>
                      </a:r>
                      <a:endParaRPr lang="ko-KR" altLang="en-US" sz="4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6706" marR="26706" marT="7384" marB="7384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B87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선수 그룹 정보 등록</a:t>
                      </a:r>
                      <a:endParaRPr lang="ko-KR" altLang="en-US" sz="4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6706" marR="26706" marT="7384" marB="7384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EI</a:t>
                      </a:r>
                      <a:endParaRPr lang="en-US" sz="4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6706" marR="26706" marT="7384" marB="7384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4.0</a:t>
                      </a:r>
                      <a:endParaRPr lang="en-US" sz="4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6706" marR="26706" marT="7384" marB="7384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6706" marR="26706" marT="7384" marB="7384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4196528"/>
                  </a:ext>
                </a:extLst>
              </a:tr>
              <a:tr h="10153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선수 그룹 정보 수정</a:t>
                      </a:r>
                      <a:endParaRPr lang="ko-KR" altLang="en-US" sz="4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6706" marR="26706" marT="7384" marB="7384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EI</a:t>
                      </a:r>
                      <a:endParaRPr lang="en-US" sz="4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6706" marR="26706" marT="7384" marB="7384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4.0</a:t>
                      </a:r>
                      <a:endParaRPr lang="en-US" sz="4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6706" marR="26706" marT="7384" marB="7384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6706" marR="26706" marT="7384" marB="7384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02971"/>
                  </a:ext>
                </a:extLst>
              </a:tr>
              <a:tr h="10153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선수 그룹 정보 삭제</a:t>
                      </a:r>
                      <a:endParaRPr lang="ko-KR" altLang="en-US" sz="4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6706" marR="26706" marT="7384" marB="7384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EI</a:t>
                      </a:r>
                      <a:endParaRPr lang="en-US" sz="4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6706" marR="26706" marT="7384" marB="7384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4.0</a:t>
                      </a:r>
                      <a:endParaRPr lang="en-US" sz="4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6706" marR="26706" marT="7384" marB="7384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6706" marR="26706" marT="7384" marB="7384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601989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ILF</a:t>
                      </a:r>
                      <a:endParaRPr lang="en-US" sz="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6706" marR="26706" marT="7384" marB="7384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7.5</a:t>
                      </a:r>
                      <a:endParaRPr lang="en-US" sz="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6706" marR="26706" marT="7384" marB="7384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6706" marR="26706" marT="7384" marB="7384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9785173"/>
                  </a:ext>
                </a:extLst>
              </a:tr>
              <a:tr h="10153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선수 그룹 정보</a:t>
                      </a:r>
                      <a:endParaRPr lang="ko-KR" altLang="en-US" sz="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6706" marR="26706" marT="7384" marB="7384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9103686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D4013B72-D893-498C-91A8-C48623286CE8}"/>
              </a:ext>
            </a:extLst>
          </p:cNvPr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2.2 </a:t>
            </a:r>
            <a:r>
              <a:rPr lang="ko-KR" altLang="en-US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부록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824644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직선 연결선 21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제목 22"/>
          <p:cNvSpPr>
            <a:spLocks noGrp="1"/>
          </p:cNvSpPr>
          <p:nvPr>
            <p:ph type="title"/>
          </p:nvPr>
        </p:nvSpPr>
        <p:spPr>
          <a:xfrm>
            <a:off x="247649" y="552449"/>
            <a:ext cx="8486775" cy="855663"/>
          </a:xfrm>
        </p:spPr>
        <p:txBody>
          <a:bodyPr/>
          <a:lstStyle/>
          <a:p>
            <a:pPr algn="l"/>
            <a:r>
              <a:rPr lang="ko-KR" altLang="en-US" sz="4000" b="1" spc="-150" dirty="0">
                <a:solidFill>
                  <a:srgbClr val="1D314E"/>
                </a:solidFill>
              </a:rPr>
              <a:t>원가산정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294FCAC-F513-4FE4-9338-50C75277E2CC}"/>
              </a:ext>
            </a:extLst>
          </p:cNvPr>
          <p:cNvSpPr txBox="1"/>
          <p:nvPr/>
        </p:nvSpPr>
        <p:spPr>
          <a:xfrm>
            <a:off x="6525087" y="6443990"/>
            <a:ext cx="26189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>
                <a:latin typeface="나눔고딕" panose="020B0600000101010101" charset="-127"/>
                <a:ea typeface="나눔고딕" panose="020B0600000101010101" charset="-127"/>
              </a:rPr>
              <a:t>싱크로나이즈드</a:t>
            </a:r>
            <a:r>
              <a:rPr lang="ko-KR" altLang="en-US" sz="1100" dirty="0">
                <a:latin typeface="나눔고딕" panose="020B0600000101010101" charset="-127"/>
                <a:ea typeface="나눔고딕" panose="020B0600000101010101" charset="-127"/>
              </a:rPr>
              <a:t> 수영 경기 관리 시스템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FA00067D-29B6-41F0-B5B0-4ED1A8EF8BD1}"/>
              </a:ext>
            </a:extLst>
          </p:cNvPr>
          <p:cNvSpPr txBox="1">
            <a:spLocks/>
          </p:cNvSpPr>
          <p:nvPr/>
        </p:nvSpPr>
        <p:spPr>
          <a:xfrm>
            <a:off x="2476880" y="981059"/>
            <a:ext cx="1725143" cy="3063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itchFamily="34" charset="0"/>
              <a:buNone/>
            </a:pPr>
            <a:r>
              <a:rPr lang="en-US" altLang="ko-KR" sz="1200" b="1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FP(Function Point)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9991A2D1-D6E9-48B5-9BB5-B750305139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0E004A1-BCFE-4DE3-85B2-F38AC004BD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4BF0C43F-DD79-4445-8AE6-0E8E02346D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C7F01F7D-8F68-492B-A63C-4E77A2DC77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86998E45-BF76-4DB2-A026-AA1C57B3C6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866FE5D3-9289-445C-9B35-F0095C33F26F}"/>
              </a:ext>
            </a:extLst>
          </p:cNvPr>
          <p:cNvGraphicFramePr>
            <a:graphicFrameLocks noGrp="1"/>
          </p:cNvGraphicFramePr>
          <p:nvPr/>
        </p:nvGraphicFramePr>
        <p:xfrm>
          <a:off x="1578923" y="1545821"/>
          <a:ext cx="5986154" cy="4634721"/>
        </p:xfrm>
        <a:graphic>
          <a:graphicData uri="http://schemas.openxmlformats.org/drawingml/2006/table">
            <a:tbl>
              <a:tblPr/>
              <a:tblGrid>
                <a:gridCol w="1404839">
                  <a:extLst>
                    <a:ext uri="{9D8B030D-6E8A-4147-A177-3AD203B41FA5}">
                      <a16:colId xmlns:a16="http://schemas.microsoft.com/office/drawing/2014/main" val="1459349699"/>
                    </a:ext>
                  </a:extLst>
                </a:gridCol>
                <a:gridCol w="1404839">
                  <a:extLst>
                    <a:ext uri="{9D8B030D-6E8A-4147-A177-3AD203B41FA5}">
                      <a16:colId xmlns:a16="http://schemas.microsoft.com/office/drawing/2014/main" val="1759194863"/>
                    </a:ext>
                  </a:extLst>
                </a:gridCol>
                <a:gridCol w="1216104">
                  <a:extLst>
                    <a:ext uri="{9D8B030D-6E8A-4147-A177-3AD203B41FA5}">
                      <a16:colId xmlns:a16="http://schemas.microsoft.com/office/drawing/2014/main" val="2261592658"/>
                    </a:ext>
                  </a:extLst>
                </a:gridCol>
                <a:gridCol w="1216104">
                  <a:extLst>
                    <a:ext uri="{9D8B030D-6E8A-4147-A177-3AD203B41FA5}">
                      <a16:colId xmlns:a16="http://schemas.microsoft.com/office/drawing/2014/main" val="3642258013"/>
                    </a:ext>
                  </a:extLst>
                </a:gridCol>
                <a:gridCol w="744268">
                  <a:extLst>
                    <a:ext uri="{9D8B030D-6E8A-4147-A177-3AD203B41FA5}">
                      <a16:colId xmlns:a16="http://schemas.microsoft.com/office/drawing/2014/main" val="557073517"/>
                    </a:ext>
                  </a:extLst>
                </a:gridCol>
              </a:tblGrid>
              <a:tr h="215522">
                <a:tc rowSpan="5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대회 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정보 관리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6687" marR="56687" marT="15672" marB="15672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B87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대회 정보 등록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6687" marR="56687" marT="15672" marB="1567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EI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6687" marR="56687" marT="15672" marB="1567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4.0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6687" marR="56687" marT="15672" marB="1567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6687" marR="56687" marT="15672" marB="1567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9555802"/>
                  </a:ext>
                </a:extLst>
              </a:tr>
              <a:tr h="21552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대회 정보 수정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6687" marR="56687" marT="15672" marB="1567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EI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6687" marR="56687" marT="15672" marB="1567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4.0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6687" marR="56687" marT="15672" marB="1567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6687" marR="56687" marT="15672" marB="1567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4072598"/>
                  </a:ext>
                </a:extLst>
              </a:tr>
              <a:tr h="21552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대회 정보 삭제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6687" marR="56687" marT="15672" marB="1567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EI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6687" marR="56687" marT="15672" marB="1567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4.0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6687" marR="56687" marT="15672" marB="1567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6687" marR="56687" marT="15672" marB="1567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705941"/>
                  </a:ext>
                </a:extLst>
              </a:tr>
              <a:tr h="21552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대회 정보 조회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6687" marR="56687" marT="15672" marB="1567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EQ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6687" marR="56687" marT="15672" marB="1567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3.9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6687" marR="56687" marT="15672" marB="1567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6687" marR="56687" marT="15672" marB="1567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7581213"/>
                  </a:ext>
                </a:extLst>
              </a:tr>
              <a:tr h="21552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대회 정보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6687" marR="56687" marT="15672" marB="1567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ILF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6687" marR="56687" marT="15672" marB="1567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7.5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6687" marR="56687" marT="15672" marB="1567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6687" marR="56687" marT="15672" marB="1567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7029540"/>
                  </a:ext>
                </a:extLst>
              </a:tr>
              <a:tr h="215522">
                <a:tc rowSpan="5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정보 관리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6687" marR="56687" marT="15672" marB="15672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B87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 정보 등록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6687" marR="56687" marT="15672" marB="1567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EI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6687" marR="56687" marT="15672" marB="1567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4.0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6687" marR="56687" marT="15672" marB="1567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6687" marR="56687" marT="15672" marB="1567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8390991"/>
                  </a:ext>
                </a:extLst>
              </a:tr>
              <a:tr h="21552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 정보 수정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6687" marR="56687" marT="15672" marB="1567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EI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6687" marR="56687" marT="15672" marB="1567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4.0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6687" marR="56687" marT="15672" marB="1567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6687" marR="56687" marT="15672" marB="1567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2142809"/>
                  </a:ext>
                </a:extLst>
              </a:tr>
              <a:tr h="21552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 정보 삭제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6687" marR="56687" marT="15672" marB="1567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EI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6687" marR="56687" marT="15672" marB="1567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4.0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6687" marR="56687" marT="15672" marB="1567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6687" marR="56687" marT="15672" marB="1567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5013381"/>
                  </a:ext>
                </a:extLst>
              </a:tr>
              <a:tr h="21552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 정보 조회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6687" marR="56687" marT="15672" marB="1567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EQ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6687" marR="56687" marT="15672" marB="1567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3.9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6687" marR="56687" marT="15672" marB="1567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6687" marR="56687" marT="15672" marB="1567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957723"/>
                  </a:ext>
                </a:extLst>
              </a:tr>
              <a:tr h="21552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 정보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6687" marR="56687" marT="15672" marB="1567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ILF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6687" marR="56687" marT="15672" marB="1567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7.5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6687" marR="56687" marT="15672" marB="1567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6687" marR="56687" marT="15672" marB="1567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5501664"/>
                  </a:ext>
                </a:extLst>
              </a:tr>
              <a:tr h="215522">
                <a:tc rowSpan="5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회전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정보 관리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6687" marR="56687" marT="15672" marB="15672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B87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회전 정보 등록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6687" marR="56687" marT="15672" marB="1567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EI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6687" marR="56687" marT="15672" marB="1567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4.0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6687" marR="56687" marT="15672" marB="1567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6687" marR="56687" marT="15672" marB="1567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9900199"/>
                  </a:ext>
                </a:extLst>
              </a:tr>
              <a:tr h="21552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회전 정보 수정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6687" marR="56687" marT="15672" marB="1567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EI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6687" marR="56687" marT="15672" marB="1567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4.0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6687" marR="56687" marT="15672" marB="1567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6687" marR="56687" marT="15672" marB="1567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0255592"/>
                  </a:ext>
                </a:extLst>
              </a:tr>
              <a:tr h="21552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회전 정보 삭제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6687" marR="56687" marT="15672" marB="1567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EI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6687" marR="56687" marT="15672" marB="1567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4.0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6687" marR="56687" marT="15672" marB="1567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6687" marR="56687" marT="15672" marB="1567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7120106"/>
                  </a:ext>
                </a:extLst>
              </a:tr>
              <a:tr h="21552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회전 정보 조회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6687" marR="56687" marT="15672" marB="1567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EQ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6687" marR="56687" marT="15672" marB="1567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3.9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6687" marR="56687" marT="15672" marB="1567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6687" marR="56687" marT="15672" marB="1567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9724493"/>
                  </a:ext>
                </a:extLst>
              </a:tr>
              <a:tr h="21552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회전 정보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6687" marR="56687" marT="15672" marB="1567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ILF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6687" marR="56687" marT="15672" marB="1567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7.5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6687" marR="56687" marT="15672" marB="1567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6687" marR="56687" marT="15672" marB="1567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0090596"/>
                  </a:ext>
                </a:extLst>
              </a:tr>
              <a:tr h="215522">
                <a:tc rowSpan="6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참가신청서 정보 관리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6687" marR="56687" marT="15672" marB="15672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B87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참가신청서 정보 등록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6687" marR="56687" marT="15672" marB="1567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EI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6687" marR="56687" marT="15672" marB="1567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4.0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6687" marR="56687" marT="15672" marB="1567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6687" marR="56687" marT="15672" marB="1567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2242126"/>
                  </a:ext>
                </a:extLst>
              </a:tr>
              <a:tr h="21552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참가신청서 정보 수정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6687" marR="56687" marT="15672" marB="1567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EI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6687" marR="56687" marT="15672" marB="1567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4.0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6687" marR="56687" marT="15672" marB="1567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6687" marR="56687" marT="15672" marB="1567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5790849"/>
                  </a:ext>
                </a:extLst>
              </a:tr>
              <a:tr h="21552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참가신청서 정보 삭제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6687" marR="56687" marT="15672" marB="1567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EI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6687" marR="56687" marT="15672" marB="1567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4.0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6687" marR="56687" marT="15672" marB="1567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6687" marR="56687" marT="15672" marB="1567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6372186"/>
                  </a:ext>
                </a:extLst>
              </a:tr>
              <a:tr h="21552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참가신청서 정보 조회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6687" marR="56687" marT="15672" marB="1567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EQ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6687" marR="56687" marT="15672" marB="1567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3.9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6687" marR="56687" marT="15672" marB="1567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6687" marR="56687" marT="15672" marB="1567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8326030"/>
                  </a:ext>
                </a:extLst>
              </a:tr>
              <a:tr h="21552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참가신청서 정보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6687" marR="56687" marT="15672" marB="1567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ILF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6687" marR="56687" marT="15672" marB="1567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7.5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6687" marR="56687" marT="15672" marB="1567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6687" marR="56687" marT="15672" marB="1567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1427645"/>
                  </a:ext>
                </a:extLst>
              </a:tr>
              <a:tr h="21552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정보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6687" marR="56687" marT="15672" marB="1567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EIF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6687" marR="56687" marT="15672" marB="1567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5.4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6687" marR="56687" marT="15672" marB="1567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6687" marR="56687" marT="15672" marB="1567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8568505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05E7B491-C68E-4E1F-8977-5C3DADFB0D90}"/>
              </a:ext>
            </a:extLst>
          </p:cNvPr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2.2 </a:t>
            </a:r>
            <a:r>
              <a:rPr lang="ko-KR" altLang="en-US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부록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372772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직선 연결선 21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제목 22"/>
          <p:cNvSpPr>
            <a:spLocks noGrp="1"/>
          </p:cNvSpPr>
          <p:nvPr>
            <p:ph type="title"/>
          </p:nvPr>
        </p:nvSpPr>
        <p:spPr>
          <a:xfrm>
            <a:off x="247649" y="552449"/>
            <a:ext cx="8486775" cy="855663"/>
          </a:xfrm>
        </p:spPr>
        <p:txBody>
          <a:bodyPr/>
          <a:lstStyle/>
          <a:p>
            <a:pPr algn="l"/>
            <a:r>
              <a:rPr lang="ko-KR" altLang="en-US" sz="4000" b="1" spc="-150" dirty="0">
                <a:solidFill>
                  <a:srgbClr val="1D314E"/>
                </a:solidFill>
              </a:rPr>
              <a:t>원가산정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294FCAC-F513-4FE4-9338-50C75277E2CC}"/>
              </a:ext>
            </a:extLst>
          </p:cNvPr>
          <p:cNvSpPr txBox="1"/>
          <p:nvPr/>
        </p:nvSpPr>
        <p:spPr>
          <a:xfrm>
            <a:off x="6525087" y="6443990"/>
            <a:ext cx="26189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>
                <a:latin typeface="나눔고딕" panose="020B0600000101010101" charset="-127"/>
                <a:ea typeface="나눔고딕" panose="020B0600000101010101" charset="-127"/>
              </a:rPr>
              <a:t>싱크로나이즈드</a:t>
            </a:r>
            <a:r>
              <a:rPr lang="ko-KR" altLang="en-US" sz="1100" dirty="0">
                <a:latin typeface="나눔고딕" panose="020B0600000101010101" charset="-127"/>
                <a:ea typeface="나눔고딕" panose="020B0600000101010101" charset="-127"/>
              </a:rPr>
              <a:t> 수영 경기 관리 시스템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FA00067D-29B6-41F0-B5B0-4ED1A8EF8BD1}"/>
              </a:ext>
            </a:extLst>
          </p:cNvPr>
          <p:cNvSpPr txBox="1">
            <a:spLocks/>
          </p:cNvSpPr>
          <p:nvPr/>
        </p:nvSpPr>
        <p:spPr>
          <a:xfrm>
            <a:off x="2476880" y="981059"/>
            <a:ext cx="1725143" cy="3063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itchFamily="34" charset="0"/>
              <a:buNone/>
            </a:pPr>
            <a:r>
              <a:rPr lang="en-US" altLang="ko-KR" sz="1200" b="1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FP(Function Point)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9991A2D1-D6E9-48B5-9BB5-B750305139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0E004A1-BCFE-4DE3-85B2-F38AC004BD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4BF0C43F-DD79-4445-8AE6-0E8E02346D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C7F01F7D-8F68-492B-A63C-4E77A2DC77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86998E45-BF76-4DB2-A026-AA1C57B3C6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93055577-AC9A-47D2-89AF-2C85D95FC6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8567707"/>
              </p:ext>
            </p:extLst>
          </p:nvPr>
        </p:nvGraphicFramePr>
        <p:xfrm>
          <a:off x="1744074" y="1578452"/>
          <a:ext cx="5655851" cy="4878873"/>
        </p:xfrm>
        <a:graphic>
          <a:graphicData uri="http://schemas.openxmlformats.org/drawingml/2006/table">
            <a:tbl>
              <a:tblPr/>
              <a:tblGrid>
                <a:gridCol w="1327323">
                  <a:extLst>
                    <a:ext uri="{9D8B030D-6E8A-4147-A177-3AD203B41FA5}">
                      <a16:colId xmlns:a16="http://schemas.microsoft.com/office/drawing/2014/main" val="1483393825"/>
                    </a:ext>
                  </a:extLst>
                </a:gridCol>
                <a:gridCol w="1327323">
                  <a:extLst>
                    <a:ext uri="{9D8B030D-6E8A-4147-A177-3AD203B41FA5}">
                      <a16:colId xmlns:a16="http://schemas.microsoft.com/office/drawing/2014/main" val="2370709284"/>
                    </a:ext>
                  </a:extLst>
                </a:gridCol>
                <a:gridCol w="1149002">
                  <a:extLst>
                    <a:ext uri="{9D8B030D-6E8A-4147-A177-3AD203B41FA5}">
                      <a16:colId xmlns:a16="http://schemas.microsoft.com/office/drawing/2014/main" val="793226410"/>
                    </a:ext>
                  </a:extLst>
                </a:gridCol>
                <a:gridCol w="1149002">
                  <a:extLst>
                    <a:ext uri="{9D8B030D-6E8A-4147-A177-3AD203B41FA5}">
                      <a16:colId xmlns:a16="http://schemas.microsoft.com/office/drawing/2014/main" val="3005889910"/>
                    </a:ext>
                  </a:extLst>
                </a:gridCol>
                <a:gridCol w="703201">
                  <a:extLst>
                    <a:ext uri="{9D8B030D-6E8A-4147-A177-3AD203B41FA5}">
                      <a16:colId xmlns:a16="http://schemas.microsoft.com/office/drawing/2014/main" val="1250171523"/>
                    </a:ext>
                  </a:extLst>
                </a:gridCol>
              </a:tblGrid>
              <a:tr h="203630">
                <a:tc rowSpan="7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선수 관리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3559" marR="53559" marT="14808" marB="14808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B87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선수 정보 등록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3559" marR="53559" marT="14808" marB="1480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EI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3559" marR="53559" marT="14808" marB="1480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4.0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3559" marR="53559" marT="14808" marB="1480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3559" marR="53559" marT="14808" marB="1480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4877804"/>
                  </a:ext>
                </a:extLst>
              </a:tr>
              <a:tr h="20363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선수 정보 수정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3559" marR="53559" marT="14808" marB="1480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EI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3559" marR="53559" marT="14808" marB="1480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4.0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3559" marR="53559" marT="14808" marB="1480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3559" marR="53559" marT="14808" marB="1480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5347017"/>
                  </a:ext>
                </a:extLst>
              </a:tr>
              <a:tr h="20363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선수 정보 삭제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3559" marR="53559" marT="14808" marB="1480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EI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3559" marR="53559" marT="14808" marB="1480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4.0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3559" marR="53559" marT="14808" marB="1480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3559" marR="53559" marT="14808" marB="1480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5552067"/>
                  </a:ext>
                </a:extLst>
              </a:tr>
              <a:tr h="20363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선수 정보 조회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3559" marR="53559" marT="14808" marB="1480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EQ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3559" marR="53559" marT="14808" marB="1480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3.9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3559" marR="53559" marT="14808" marB="1480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3559" marR="53559" marT="14808" marB="1480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0926233"/>
                  </a:ext>
                </a:extLst>
              </a:tr>
              <a:tr h="20363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총점 조회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3559" marR="53559" marT="14808" marB="1480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EO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3559" marR="53559" marT="14808" marB="1480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5.2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3559" marR="53559" marT="14808" marB="1480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3559" marR="53559" marT="14808" marB="1480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5686382"/>
                  </a:ext>
                </a:extLst>
              </a:tr>
              <a:tr h="20363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시상자 조회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3559" marR="53559" marT="14808" marB="1480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EO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3559" marR="53559" marT="14808" marB="1480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5.2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3559" marR="53559" marT="14808" marB="1480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3559" marR="53559" marT="14808" marB="1480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236464"/>
                  </a:ext>
                </a:extLst>
              </a:tr>
              <a:tr h="20363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선수 정보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3559" marR="53559" marT="14808" marB="1480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ILF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3559" marR="53559" marT="14808" marB="1480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7.5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3559" marR="53559" marT="14808" marB="1480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3559" marR="53559" marT="14808" marB="1480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2785708"/>
                  </a:ext>
                </a:extLst>
              </a:tr>
              <a:tr h="203630">
                <a:tc rowSpan="5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심판 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정보 관리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3559" marR="53559" marT="14808" marB="14808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B87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심판 정보 등록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3559" marR="53559" marT="14808" marB="1480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EI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3559" marR="53559" marT="14808" marB="1480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4.0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3559" marR="53559" marT="14808" marB="1480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3559" marR="53559" marT="14808" marB="1480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3522161"/>
                  </a:ext>
                </a:extLst>
              </a:tr>
              <a:tr h="20363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심판 정보 수정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3559" marR="53559" marT="14808" marB="1480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EI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3559" marR="53559" marT="14808" marB="1480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4.0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3559" marR="53559" marT="14808" marB="1480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3559" marR="53559" marT="14808" marB="1480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6817298"/>
                  </a:ext>
                </a:extLst>
              </a:tr>
              <a:tr h="20363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심판 정보 삭제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3559" marR="53559" marT="14808" marB="1480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EI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3559" marR="53559" marT="14808" marB="1480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4.0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3559" marR="53559" marT="14808" marB="1480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3559" marR="53559" marT="14808" marB="1480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0386801"/>
                  </a:ext>
                </a:extLst>
              </a:tr>
              <a:tr h="20363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심판 정보 조회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3559" marR="53559" marT="14808" marB="1480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EQ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3559" marR="53559" marT="14808" marB="1480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3.9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3559" marR="53559" marT="14808" marB="1480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3559" marR="53559" marT="14808" marB="1480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1355133"/>
                  </a:ext>
                </a:extLst>
              </a:tr>
              <a:tr h="20363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심판 정보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3559" marR="53559" marT="14808" marB="1480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ILF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3559" marR="53559" marT="14808" marB="1480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7.5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3559" marR="53559" marT="14808" marB="1480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3559" marR="53559" marT="14808" marB="1480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3163332"/>
                  </a:ext>
                </a:extLst>
              </a:tr>
              <a:tr h="203158">
                <a:tc rowSpan="1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점수 기록자 정보 관리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3559" marR="53559" marT="14808" marB="14808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B87CB"/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점수 기록자 정보 등록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3559" marR="53559" marT="14808" marB="1480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EI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3559" marR="53559" marT="14808" marB="1480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4.0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3559" marR="53559" marT="14808" marB="1480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3559" marR="53559" marT="14808" marB="1480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769877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3559" marR="53559" marT="14808" marB="1480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194980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4.0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3559" marR="53559" marT="14808" marB="1480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761311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EI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3559" marR="53559" marT="14808" marB="1480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3364462"/>
                  </a:ext>
                </a:extLst>
              </a:tr>
              <a:tr h="9572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점수 기록자 정보 수정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3559" marR="53559" marT="14808" marB="1480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411674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3559" marR="53559" marT="14808" marB="1480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422495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4.0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3559" marR="53559" marT="14808" marB="1480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5604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EI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3559" marR="53559" marT="14808" marB="1480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7734100"/>
                  </a:ext>
                </a:extLst>
              </a:tr>
              <a:tr h="20363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점수 기록자 정보 삭제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3559" marR="53559" marT="14808" marB="1480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5311406"/>
                  </a:ext>
                </a:extLst>
              </a:tr>
              <a:tr h="20315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점수 기록자 정보 조회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3559" marR="53559" marT="14808" marB="1480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EQ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3559" marR="53559" marT="14808" marB="1480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3.9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3559" marR="53559" marT="14808" marB="1480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3559" marR="53559" marT="14808" marB="1480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51662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3559" marR="53559" marT="14808" marB="1480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644087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7.5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3559" marR="53559" marT="14808" marB="1480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517315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ILF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3559" marR="53559" marT="14808" marB="1480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6808383"/>
                  </a:ext>
                </a:extLst>
              </a:tr>
              <a:tr h="20363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점수 기록자 정보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3559" marR="53559" marT="14808" marB="1480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5974116"/>
                  </a:ext>
                </a:extLst>
              </a:tr>
              <a:tr h="203630">
                <a:tc rowSpan="5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선수 그룹 정보 관리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3559" marR="53559" marT="14808" marB="14808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B87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선수 그룹 정보 등록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3559" marR="53559" marT="14808" marB="1480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EI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3559" marR="53559" marT="14808" marB="1480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4.0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3559" marR="53559" marT="14808" marB="1480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3559" marR="53559" marT="14808" marB="1480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1023662"/>
                  </a:ext>
                </a:extLst>
              </a:tr>
              <a:tr h="20363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선수 그룹 정보 수정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3559" marR="53559" marT="14808" marB="1480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EI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3559" marR="53559" marT="14808" marB="1480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4.0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3559" marR="53559" marT="14808" marB="1480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3559" marR="53559" marT="14808" marB="1480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165455"/>
                  </a:ext>
                </a:extLst>
              </a:tr>
              <a:tr h="20363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선수 그룹 정보 삭제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3559" marR="53559" marT="14808" marB="1480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EI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3559" marR="53559" marT="14808" marB="1480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4.0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3559" marR="53559" marT="14808" marB="1480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3559" marR="53559" marT="14808" marB="1480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48032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ILF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3559" marR="53559" marT="14808" marB="1480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7.5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3559" marR="53559" marT="14808" marB="1480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3559" marR="53559" marT="14808" marB="1480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0303096"/>
                  </a:ext>
                </a:extLst>
              </a:tr>
              <a:tr h="20363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선수 그룹 정보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3559" marR="53559" marT="14808" marB="1480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7716805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35CA8B38-C638-4F8B-9F69-1FE60F131D85}"/>
              </a:ext>
            </a:extLst>
          </p:cNvPr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2.2 </a:t>
            </a:r>
            <a:r>
              <a:rPr lang="ko-KR" altLang="en-US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부록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433470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직선 연결선 21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제목 22"/>
          <p:cNvSpPr>
            <a:spLocks noGrp="1"/>
          </p:cNvSpPr>
          <p:nvPr>
            <p:ph type="title"/>
          </p:nvPr>
        </p:nvSpPr>
        <p:spPr>
          <a:xfrm>
            <a:off x="247649" y="552449"/>
            <a:ext cx="8486775" cy="855663"/>
          </a:xfrm>
        </p:spPr>
        <p:txBody>
          <a:bodyPr/>
          <a:lstStyle/>
          <a:p>
            <a:pPr algn="l"/>
            <a:r>
              <a:rPr lang="ko-KR" altLang="en-US" sz="4000" b="1" spc="-150" dirty="0">
                <a:solidFill>
                  <a:srgbClr val="1D314E"/>
                </a:solidFill>
              </a:rPr>
              <a:t>원가산정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294FCAC-F513-4FE4-9338-50C75277E2CC}"/>
              </a:ext>
            </a:extLst>
          </p:cNvPr>
          <p:cNvSpPr txBox="1"/>
          <p:nvPr/>
        </p:nvSpPr>
        <p:spPr>
          <a:xfrm>
            <a:off x="6525087" y="6443990"/>
            <a:ext cx="26189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>
                <a:latin typeface="나눔고딕" panose="020B0600000101010101" charset="-127"/>
                <a:ea typeface="나눔고딕" panose="020B0600000101010101" charset="-127"/>
              </a:rPr>
              <a:t>싱크로나이즈드</a:t>
            </a:r>
            <a:r>
              <a:rPr lang="ko-KR" altLang="en-US" sz="1100" dirty="0">
                <a:latin typeface="나눔고딕" panose="020B0600000101010101" charset="-127"/>
                <a:ea typeface="나눔고딕" panose="020B0600000101010101" charset="-127"/>
              </a:rPr>
              <a:t> 수영 경기 관리 시스템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FA00067D-29B6-41F0-B5B0-4ED1A8EF8BD1}"/>
              </a:ext>
            </a:extLst>
          </p:cNvPr>
          <p:cNvSpPr txBox="1">
            <a:spLocks/>
          </p:cNvSpPr>
          <p:nvPr/>
        </p:nvSpPr>
        <p:spPr>
          <a:xfrm>
            <a:off x="2476880" y="981059"/>
            <a:ext cx="1725143" cy="3063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itchFamily="34" charset="0"/>
              <a:buNone/>
            </a:pPr>
            <a:r>
              <a:rPr lang="en-US" altLang="ko-KR" sz="1200" b="1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FP </a:t>
            </a:r>
            <a:r>
              <a:rPr lang="ko-KR" altLang="en-US" sz="1200" b="1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집계</a:t>
            </a:r>
            <a:endParaRPr lang="en-US" altLang="ko-KR" sz="1200" b="1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9991A2D1-D6E9-48B5-9BB5-B750305139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0E004A1-BCFE-4DE3-85B2-F38AC004BD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4BF0C43F-DD79-4445-8AE6-0E8E02346D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C7F01F7D-8F68-492B-A63C-4E77A2DC77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86998E45-BF76-4DB2-A026-AA1C57B3C6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3780F33C-9489-4F3A-BE10-09882367DC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7784383"/>
              </p:ext>
            </p:extLst>
          </p:nvPr>
        </p:nvGraphicFramePr>
        <p:xfrm>
          <a:off x="1107057" y="1377824"/>
          <a:ext cx="6767957" cy="1131942"/>
        </p:xfrm>
        <a:graphic>
          <a:graphicData uri="http://schemas.openxmlformats.org/drawingml/2006/table">
            <a:tbl>
              <a:tblPr/>
              <a:tblGrid>
                <a:gridCol w="966978">
                  <a:extLst>
                    <a:ext uri="{9D8B030D-6E8A-4147-A177-3AD203B41FA5}">
                      <a16:colId xmlns:a16="http://schemas.microsoft.com/office/drawing/2014/main" val="3937656595"/>
                    </a:ext>
                  </a:extLst>
                </a:gridCol>
                <a:gridCol w="966978">
                  <a:extLst>
                    <a:ext uri="{9D8B030D-6E8A-4147-A177-3AD203B41FA5}">
                      <a16:colId xmlns:a16="http://schemas.microsoft.com/office/drawing/2014/main" val="1008109861"/>
                    </a:ext>
                  </a:extLst>
                </a:gridCol>
                <a:gridCol w="966978">
                  <a:extLst>
                    <a:ext uri="{9D8B030D-6E8A-4147-A177-3AD203B41FA5}">
                      <a16:colId xmlns:a16="http://schemas.microsoft.com/office/drawing/2014/main" val="4037182389"/>
                    </a:ext>
                  </a:extLst>
                </a:gridCol>
                <a:gridCol w="966978">
                  <a:extLst>
                    <a:ext uri="{9D8B030D-6E8A-4147-A177-3AD203B41FA5}">
                      <a16:colId xmlns:a16="http://schemas.microsoft.com/office/drawing/2014/main" val="2966535160"/>
                    </a:ext>
                  </a:extLst>
                </a:gridCol>
                <a:gridCol w="966978">
                  <a:extLst>
                    <a:ext uri="{9D8B030D-6E8A-4147-A177-3AD203B41FA5}">
                      <a16:colId xmlns:a16="http://schemas.microsoft.com/office/drawing/2014/main" val="2557390070"/>
                    </a:ext>
                  </a:extLst>
                </a:gridCol>
                <a:gridCol w="966978">
                  <a:extLst>
                    <a:ext uri="{9D8B030D-6E8A-4147-A177-3AD203B41FA5}">
                      <a16:colId xmlns:a16="http://schemas.microsoft.com/office/drawing/2014/main" val="2062075511"/>
                    </a:ext>
                  </a:extLst>
                </a:gridCol>
                <a:gridCol w="966089">
                  <a:extLst>
                    <a:ext uri="{9D8B030D-6E8A-4147-A177-3AD203B41FA5}">
                      <a16:colId xmlns:a16="http://schemas.microsoft.com/office/drawing/2014/main" val="719480002"/>
                    </a:ext>
                  </a:extLst>
                </a:gridCol>
              </a:tblGrid>
              <a:tr h="28193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B87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ILF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B87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EIF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B87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EI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B87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EO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B87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EQ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B87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계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B87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8003193"/>
                  </a:ext>
                </a:extLst>
              </a:tr>
              <a:tr h="28333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기능수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B87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0355707"/>
                  </a:ext>
                </a:extLst>
              </a:tr>
              <a:tr h="28333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기능점수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B87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5.4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96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10.4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27.3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199.1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2599601"/>
                  </a:ext>
                </a:extLst>
              </a:tr>
              <a:tr h="28333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비중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B87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30%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3%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48%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5%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14%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100%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4693984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EBAD1184-EFF2-4B8E-9084-BEFEF82678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8081077"/>
              </p:ext>
            </p:extLst>
          </p:nvPr>
        </p:nvGraphicFramePr>
        <p:xfrm>
          <a:off x="1071306" y="2600143"/>
          <a:ext cx="6839458" cy="2335784"/>
        </p:xfrm>
        <a:graphic>
          <a:graphicData uri="http://schemas.openxmlformats.org/drawingml/2006/table">
            <a:tbl>
              <a:tblPr/>
              <a:tblGrid>
                <a:gridCol w="855218">
                  <a:extLst>
                    <a:ext uri="{9D8B030D-6E8A-4147-A177-3AD203B41FA5}">
                      <a16:colId xmlns:a16="http://schemas.microsoft.com/office/drawing/2014/main" val="575746771"/>
                    </a:ext>
                  </a:extLst>
                </a:gridCol>
                <a:gridCol w="855218">
                  <a:extLst>
                    <a:ext uri="{9D8B030D-6E8A-4147-A177-3AD203B41FA5}">
                      <a16:colId xmlns:a16="http://schemas.microsoft.com/office/drawing/2014/main" val="1442893147"/>
                    </a:ext>
                  </a:extLst>
                </a:gridCol>
                <a:gridCol w="855218">
                  <a:extLst>
                    <a:ext uri="{9D8B030D-6E8A-4147-A177-3AD203B41FA5}">
                      <a16:colId xmlns:a16="http://schemas.microsoft.com/office/drawing/2014/main" val="4266607916"/>
                    </a:ext>
                  </a:extLst>
                </a:gridCol>
                <a:gridCol w="855218">
                  <a:extLst>
                    <a:ext uri="{9D8B030D-6E8A-4147-A177-3AD203B41FA5}">
                      <a16:colId xmlns:a16="http://schemas.microsoft.com/office/drawing/2014/main" val="2336153554"/>
                    </a:ext>
                  </a:extLst>
                </a:gridCol>
                <a:gridCol w="855218">
                  <a:extLst>
                    <a:ext uri="{9D8B030D-6E8A-4147-A177-3AD203B41FA5}">
                      <a16:colId xmlns:a16="http://schemas.microsoft.com/office/drawing/2014/main" val="1888826329"/>
                    </a:ext>
                  </a:extLst>
                </a:gridCol>
                <a:gridCol w="855218">
                  <a:extLst>
                    <a:ext uri="{9D8B030D-6E8A-4147-A177-3AD203B41FA5}">
                      <a16:colId xmlns:a16="http://schemas.microsoft.com/office/drawing/2014/main" val="89545489"/>
                    </a:ext>
                  </a:extLst>
                </a:gridCol>
                <a:gridCol w="783336">
                  <a:extLst>
                    <a:ext uri="{9D8B030D-6E8A-4147-A177-3AD203B41FA5}">
                      <a16:colId xmlns:a16="http://schemas.microsoft.com/office/drawing/2014/main" val="2288600326"/>
                    </a:ext>
                  </a:extLst>
                </a:gridCol>
                <a:gridCol w="924814">
                  <a:extLst>
                    <a:ext uri="{9D8B030D-6E8A-4147-A177-3AD203B41FA5}">
                      <a16:colId xmlns:a16="http://schemas.microsoft.com/office/drawing/2014/main" val="3390829322"/>
                    </a:ext>
                  </a:extLst>
                </a:gridCol>
              </a:tblGrid>
              <a:tr h="175514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단계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B87CB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단계별 단가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B87CB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미조정 기능점수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B87CB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보정 계수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B87CB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개발 원가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B87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6220236"/>
                  </a:ext>
                </a:extLst>
              </a:tr>
              <a:tr h="39903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규모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B87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애플리케이션 유형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B87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언어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B87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품질 및 특성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B87CB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9742839"/>
                  </a:ext>
                </a:extLst>
              </a:tr>
              <a:tr h="30657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분석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94,511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원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199.1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0.65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1.0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1.0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1.0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12,231,141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원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036966"/>
                  </a:ext>
                </a:extLst>
              </a:tr>
              <a:tr h="30657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설계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119,382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원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1.0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15,449,821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원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66682971"/>
                  </a:ext>
                </a:extLst>
              </a:tr>
              <a:tr h="30657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구현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159,177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원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16,479,913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원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9161831"/>
                  </a:ext>
                </a:extLst>
              </a:tr>
              <a:tr h="30657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시험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124,357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원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12,874,928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원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088422"/>
                  </a:ext>
                </a:extLst>
              </a:tr>
              <a:tr h="30657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합계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497,427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원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199.1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0.65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1.0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3.6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1.0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57,035,803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원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8121875"/>
                  </a:ext>
                </a:extLst>
              </a:tr>
            </a:tbl>
          </a:graphicData>
        </a:graphic>
      </p:graphicFrame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55378CCD-D09C-47B5-8416-3A96B45430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5030418"/>
              </p:ext>
            </p:extLst>
          </p:nvPr>
        </p:nvGraphicFramePr>
        <p:xfrm>
          <a:off x="1122677" y="5026304"/>
          <a:ext cx="6736715" cy="685038"/>
        </p:xfrm>
        <a:graphic>
          <a:graphicData uri="http://schemas.openxmlformats.org/drawingml/2006/table">
            <a:tbl>
              <a:tblPr/>
              <a:tblGrid>
                <a:gridCol w="2079625">
                  <a:extLst>
                    <a:ext uri="{9D8B030D-6E8A-4147-A177-3AD203B41FA5}">
                      <a16:colId xmlns:a16="http://schemas.microsoft.com/office/drawing/2014/main" val="3874519990"/>
                    </a:ext>
                  </a:extLst>
                </a:gridCol>
                <a:gridCol w="4657090">
                  <a:extLst>
                    <a:ext uri="{9D8B030D-6E8A-4147-A177-3AD203B41FA5}">
                      <a16:colId xmlns:a16="http://schemas.microsoft.com/office/drawing/2014/main" val="136420306"/>
                    </a:ext>
                  </a:extLst>
                </a:gridCol>
              </a:tblGrid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이윤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B87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금액</a:t>
                      </a:r>
                      <a:r>
                        <a:rPr lang="en-US" altLang="ko-KR" sz="11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1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원</a:t>
                      </a:r>
                      <a:r>
                        <a:rPr lang="en-US" altLang="ko-KR" sz="11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B87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6015226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개발원가의 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20%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11,407,160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원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4442582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288484BF-5319-46E5-B42D-58E5971900E2}"/>
              </a:ext>
            </a:extLst>
          </p:cNvPr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2.2 </a:t>
            </a:r>
            <a:r>
              <a:rPr lang="ko-KR" altLang="en-US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부록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143374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직선 연결선 21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제목 22"/>
          <p:cNvSpPr>
            <a:spLocks noGrp="1"/>
          </p:cNvSpPr>
          <p:nvPr>
            <p:ph type="title"/>
          </p:nvPr>
        </p:nvSpPr>
        <p:spPr>
          <a:xfrm>
            <a:off x="247649" y="552449"/>
            <a:ext cx="8486775" cy="855663"/>
          </a:xfrm>
        </p:spPr>
        <p:txBody>
          <a:bodyPr/>
          <a:lstStyle/>
          <a:p>
            <a:pPr algn="l"/>
            <a:r>
              <a:rPr lang="ko-KR" altLang="en-US" sz="4000" b="1" spc="-150" dirty="0">
                <a:solidFill>
                  <a:srgbClr val="1D314E"/>
                </a:solidFill>
              </a:rPr>
              <a:t>원가산정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294FCAC-F513-4FE4-9338-50C75277E2CC}"/>
              </a:ext>
            </a:extLst>
          </p:cNvPr>
          <p:cNvSpPr txBox="1"/>
          <p:nvPr/>
        </p:nvSpPr>
        <p:spPr>
          <a:xfrm>
            <a:off x="6525087" y="6443990"/>
            <a:ext cx="26189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>
                <a:latin typeface="나눔고딕" panose="020B0600000101010101" charset="-127"/>
                <a:ea typeface="나눔고딕" panose="020B0600000101010101" charset="-127"/>
              </a:rPr>
              <a:t>싱크로나이즈드</a:t>
            </a:r>
            <a:r>
              <a:rPr lang="ko-KR" altLang="en-US" sz="1100" dirty="0">
                <a:latin typeface="나눔고딕" panose="020B0600000101010101" charset="-127"/>
                <a:ea typeface="나눔고딕" panose="020B0600000101010101" charset="-127"/>
              </a:rPr>
              <a:t> 수영 경기 관리 시스템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FA00067D-29B6-41F0-B5B0-4ED1A8EF8BD1}"/>
              </a:ext>
            </a:extLst>
          </p:cNvPr>
          <p:cNvSpPr txBox="1">
            <a:spLocks/>
          </p:cNvSpPr>
          <p:nvPr/>
        </p:nvSpPr>
        <p:spPr>
          <a:xfrm>
            <a:off x="2476880" y="981059"/>
            <a:ext cx="1725143" cy="3063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itchFamily="34" charset="0"/>
              <a:buNone/>
            </a:pPr>
            <a:r>
              <a:rPr lang="ko-KR" altLang="en-US" sz="1200" b="1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총 비용</a:t>
            </a:r>
            <a:endParaRPr lang="en-US" altLang="ko-KR" sz="1200" b="1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9991A2D1-D6E9-48B5-9BB5-B750305139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0E004A1-BCFE-4DE3-85B2-F38AC004BD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4BF0C43F-DD79-4445-8AE6-0E8E02346D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C7F01F7D-8F68-492B-A63C-4E77A2DC77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86998E45-BF76-4DB2-A026-AA1C57B3C6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99C4DADE-DE71-4060-85AB-67282F74ED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0522282"/>
              </p:ext>
            </p:extLst>
          </p:nvPr>
        </p:nvGraphicFramePr>
        <p:xfrm>
          <a:off x="725645" y="1512733"/>
          <a:ext cx="7530782" cy="4584129"/>
        </p:xfrm>
        <a:graphic>
          <a:graphicData uri="http://schemas.openxmlformats.org/drawingml/2006/table">
            <a:tbl>
              <a:tblPr/>
              <a:tblGrid>
                <a:gridCol w="2324754">
                  <a:extLst>
                    <a:ext uri="{9D8B030D-6E8A-4147-A177-3AD203B41FA5}">
                      <a16:colId xmlns:a16="http://schemas.microsoft.com/office/drawing/2014/main" val="4115962918"/>
                    </a:ext>
                  </a:extLst>
                </a:gridCol>
                <a:gridCol w="5206028">
                  <a:extLst>
                    <a:ext uri="{9D8B030D-6E8A-4147-A177-3AD203B41FA5}">
                      <a16:colId xmlns:a16="http://schemas.microsoft.com/office/drawing/2014/main" val="1678674476"/>
                    </a:ext>
                  </a:extLst>
                </a:gridCol>
              </a:tblGrid>
              <a:tr h="50688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2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  <a:endParaRPr lang="ko-KR" altLang="en-US" sz="24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B87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2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소프트웨어 개발비 </a:t>
                      </a:r>
                      <a:endParaRPr lang="ko-KR" altLang="en-US" sz="24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B87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347636"/>
                  </a:ext>
                </a:extLst>
              </a:tr>
              <a:tr h="50688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4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개발 원가</a:t>
                      </a:r>
                      <a:endParaRPr lang="ko-KR" altLang="en-US" sz="24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4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57,035,803</a:t>
                      </a:r>
                      <a:r>
                        <a:rPr lang="ko-KR" altLang="en-US" sz="24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원</a:t>
                      </a:r>
                      <a:endParaRPr lang="ko-KR" altLang="en-US" sz="24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46921500"/>
                  </a:ext>
                </a:extLst>
              </a:tr>
              <a:tr h="50688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4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이윤</a:t>
                      </a:r>
                      <a:r>
                        <a:rPr lang="en-US" altLang="ko-KR" sz="24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24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개발원가의 </a:t>
                      </a:r>
                      <a:r>
                        <a:rPr lang="en-US" altLang="ko-KR" sz="24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20%)</a:t>
                      </a:r>
                      <a:endParaRPr lang="ko-KR" altLang="en-US" sz="24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4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11,407,160</a:t>
                      </a:r>
                      <a:r>
                        <a:rPr lang="ko-KR" altLang="en-US" sz="24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원</a:t>
                      </a:r>
                      <a:endParaRPr lang="ko-KR" altLang="en-US" sz="24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04441084"/>
                  </a:ext>
                </a:extLst>
              </a:tr>
              <a:tr h="50688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4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직접 경비</a:t>
                      </a:r>
                      <a:endParaRPr lang="ko-KR" altLang="en-US" sz="24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4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6,366,000</a:t>
                      </a:r>
                      <a:r>
                        <a:rPr lang="ko-KR" altLang="en-US" sz="24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원</a:t>
                      </a:r>
                      <a:endParaRPr lang="ko-KR" altLang="en-US" sz="24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5885362"/>
                  </a:ext>
                </a:extLst>
              </a:tr>
              <a:tr h="50688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4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유지보수비</a:t>
                      </a:r>
                      <a:r>
                        <a:rPr lang="en-US" altLang="ko-KR" sz="24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24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개발원가의 </a:t>
                      </a:r>
                      <a:r>
                        <a:rPr lang="en-US" altLang="ko-KR" sz="24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10%)</a:t>
                      </a:r>
                      <a:endParaRPr lang="ko-KR" altLang="en-US" sz="24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4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5,703,580</a:t>
                      </a:r>
                      <a:r>
                        <a:rPr lang="ko-KR" altLang="en-US" sz="24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원</a:t>
                      </a:r>
                      <a:endParaRPr lang="ko-KR" altLang="en-US" sz="24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98289034"/>
                  </a:ext>
                </a:extLst>
              </a:tr>
              <a:tr h="50688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4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비용</a:t>
                      </a:r>
                      <a:endParaRPr lang="ko-KR" altLang="en-US" sz="24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4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80,512,543</a:t>
                      </a:r>
                      <a:r>
                        <a:rPr lang="ko-KR" altLang="en-US" sz="24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원</a:t>
                      </a:r>
                      <a:endParaRPr lang="ko-KR" altLang="en-US" sz="2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88157510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C8B4C391-560A-4D6D-B1F8-8A3075EC272E}"/>
              </a:ext>
            </a:extLst>
          </p:cNvPr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2.2 </a:t>
            </a:r>
            <a:r>
              <a:rPr lang="ko-KR" altLang="en-US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부록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297789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1074379" y="834374"/>
            <a:ext cx="6995120" cy="1275437"/>
          </a:xfrm>
        </p:spPr>
        <p:txBody>
          <a:bodyPr>
            <a:noAutofit/>
          </a:bodyPr>
          <a:lstStyle/>
          <a:p>
            <a:r>
              <a:rPr lang="en-US" altLang="ko-KR" sz="7200" b="1" spc="-150" dirty="0">
                <a:solidFill>
                  <a:schemeClr val="accent4">
                    <a:lumMod val="50000"/>
                  </a:schemeClr>
                </a:solidFill>
              </a:rPr>
              <a:t>Chapter 1</a:t>
            </a:r>
            <a:endParaRPr lang="ko-KR" altLang="en-US" sz="7200" b="1" spc="-150" dirty="0">
              <a:solidFill>
                <a:schemeClr val="accent4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2135869" y="2220481"/>
            <a:ext cx="4863864" cy="12754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ko-KR" altLang="en-US" sz="60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문제 기술서</a:t>
            </a:r>
          </a:p>
        </p:txBody>
      </p:sp>
      <p:sp>
        <p:nvSpPr>
          <p:cNvPr id="11" name="내용 개체 틀 2"/>
          <p:cNvSpPr txBox="1">
            <a:spLocks/>
          </p:cNvSpPr>
          <p:nvPr/>
        </p:nvSpPr>
        <p:spPr>
          <a:xfrm>
            <a:off x="2863289" y="3349101"/>
            <a:ext cx="3409025" cy="12754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20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발표자</a:t>
            </a:r>
            <a:endParaRPr lang="en-US" altLang="ko-KR" sz="20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  <a:p>
            <a:pPr marL="0" indent="0" algn="ctr">
              <a:buNone/>
            </a:pPr>
            <a:r>
              <a:rPr lang="ko-KR" altLang="en-US" sz="20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문제 기술서 팀장 </a:t>
            </a:r>
            <a:r>
              <a:rPr lang="en-US" altLang="ko-KR" sz="20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sz="20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김기현</a:t>
            </a:r>
            <a:endParaRPr lang="en-US" altLang="ko-KR" sz="20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0AA29D2-D04D-4E25-83B4-BEE85216DD87}"/>
              </a:ext>
            </a:extLst>
          </p:cNvPr>
          <p:cNvSpPr txBox="1"/>
          <p:nvPr/>
        </p:nvSpPr>
        <p:spPr>
          <a:xfrm>
            <a:off x="6525087" y="6443990"/>
            <a:ext cx="26189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>
                <a:latin typeface="나눔고딕" panose="020B0600000101010101" charset="-127"/>
                <a:ea typeface="나눔고딕" panose="020B0600000101010101" charset="-127"/>
              </a:rPr>
              <a:t>싱크로나이즈드</a:t>
            </a:r>
            <a:r>
              <a:rPr lang="ko-KR" altLang="en-US" sz="1100" dirty="0">
                <a:latin typeface="나눔고딕" panose="020B0600000101010101" charset="-127"/>
                <a:ea typeface="나눔고딕" panose="020B0600000101010101" charset="-127"/>
              </a:rPr>
              <a:t> 수영 경기 관리 시스템</a:t>
            </a:r>
          </a:p>
        </p:txBody>
      </p:sp>
    </p:spTree>
    <p:extLst>
      <p:ext uri="{BB962C8B-B14F-4D97-AF65-F5344CB8AC3E}">
        <p14:creationId xmlns:p14="http://schemas.microsoft.com/office/powerpoint/2010/main" val="27393894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직선 연결선 21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제목 22"/>
          <p:cNvSpPr>
            <a:spLocks noGrp="1"/>
          </p:cNvSpPr>
          <p:nvPr>
            <p:ph type="title"/>
          </p:nvPr>
        </p:nvSpPr>
        <p:spPr>
          <a:xfrm>
            <a:off x="247649" y="552449"/>
            <a:ext cx="8486775" cy="855663"/>
          </a:xfrm>
        </p:spPr>
        <p:txBody>
          <a:bodyPr/>
          <a:lstStyle/>
          <a:p>
            <a:pPr algn="l"/>
            <a:r>
              <a:rPr lang="ko-KR" altLang="en-US" sz="4000" b="1" spc="-150" dirty="0">
                <a:solidFill>
                  <a:srgbClr val="1D314E"/>
                </a:solidFill>
              </a:rPr>
              <a:t>원가산정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294FCAC-F513-4FE4-9338-50C75277E2CC}"/>
              </a:ext>
            </a:extLst>
          </p:cNvPr>
          <p:cNvSpPr txBox="1"/>
          <p:nvPr/>
        </p:nvSpPr>
        <p:spPr>
          <a:xfrm>
            <a:off x="6525087" y="6443990"/>
            <a:ext cx="26189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>
                <a:latin typeface="나눔고딕" panose="020B0600000101010101" charset="-127"/>
                <a:ea typeface="나눔고딕" panose="020B0600000101010101" charset="-127"/>
              </a:rPr>
              <a:t>싱크로나이즈드</a:t>
            </a:r>
            <a:r>
              <a:rPr lang="ko-KR" altLang="en-US" sz="1100" dirty="0">
                <a:latin typeface="나눔고딕" panose="020B0600000101010101" charset="-127"/>
                <a:ea typeface="나눔고딕" panose="020B0600000101010101" charset="-127"/>
              </a:rPr>
              <a:t> 수영 경기 관리 시스템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FA00067D-29B6-41F0-B5B0-4ED1A8EF8BD1}"/>
              </a:ext>
            </a:extLst>
          </p:cNvPr>
          <p:cNvSpPr txBox="1">
            <a:spLocks/>
          </p:cNvSpPr>
          <p:nvPr/>
        </p:nvSpPr>
        <p:spPr>
          <a:xfrm>
            <a:off x="2554266" y="980280"/>
            <a:ext cx="1725143" cy="3063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itchFamily="34" charset="0"/>
              <a:buNone/>
            </a:pPr>
            <a:r>
              <a:rPr lang="ko-KR" altLang="en-US" sz="1200" b="1" dirty="0" err="1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투입공수</a:t>
            </a:r>
            <a:r>
              <a:rPr lang="ko-KR" altLang="en-US" sz="1200" b="1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 방식</a:t>
            </a:r>
            <a:endParaRPr lang="en-US" altLang="ko-KR" sz="1200" b="1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9991A2D1-D6E9-48B5-9BB5-B750305139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0E004A1-BCFE-4DE3-85B2-F38AC004BD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4BF0C43F-DD79-4445-8AE6-0E8E02346D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C7F01F7D-8F68-492B-A63C-4E77A2DC77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86998E45-BF76-4DB2-A026-AA1C57B3C6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254D59E3-3A9B-4476-82E3-15A93E7314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0687248"/>
              </p:ext>
            </p:extLst>
          </p:nvPr>
        </p:nvGraphicFramePr>
        <p:xfrm>
          <a:off x="794633" y="2300246"/>
          <a:ext cx="7546340" cy="3251609"/>
        </p:xfrm>
        <a:graphic>
          <a:graphicData uri="http://schemas.openxmlformats.org/drawingml/2006/table">
            <a:tbl>
              <a:tblPr/>
              <a:tblGrid>
                <a:gridCol w="1509268">
                  <a:extLst>
                    <a:ext uri="{9D8B030D-6E8A-4147-A177-3AD203B41FA5}">
                      <a16:colId xmlns:a16="http://schemas.microsoft.com/office/drawing/2014/main" val="3253039693"/>
                    </a:ext>
                  </a:extLst>
                </a:gridCol>
                <a:gridCol w="1509268">
                  <a:extLst>
                    <a:ext uri="{9D8B030D-6E8A-4147-A177-3AD203B41FA5}">
                      <a16:colId xmlns:a16="http://schemas.microsoft.com/office/drawing/2014/main" val="3850887164"/>
                    </a:ext>
                  </a:extLst>
                </a:gridCol>
                <a:gridCol w="1509268">
                  <a:extLst>
                    <a:ext uri="{9D8B030D-6E8A-4147-A177-3AD203B41FA5}">
                      <a16:colId xmlns:a16="http://schemas.microsoft.com/office/drawing/2014/main" val="2662769553"/>
                    </a:ext>
                  </a:extLst>
                </a:gridCol>
                <a:gridCol w="1509268">
                  <a:extLst>
                    <a:ext uri="{9D8B030D-6E8A-4147-A177-3AD203B41FA5}">
                      <a16:colId xmlns:a16="http://schemas.microsoft.com/office/drawing/2014/main" val="4211628283"/>
                    </a:ext>
                  </a:extLst>
                </a:gridCol>
                <a:gridCol w="1509268">
                  <a:extLst>
                    <a:ext uri="{9D8B030D-6E8A-4147-A177-3AD203B41FA5}">
                      <a16:colId xmlns:a16="http://schemas.microsoft.com/office/drawing/2014/main" val="1682611690"/>
                    </a:ext>
                  </a:extLst>
                </a:gridCol>
              </a:tblGrid>
              <a:tr h="43748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B87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평균 임금</a:t>
                      </a:r>
                      <a:r>
                        <a:rPr lang="en-US" altLang="ko-KR" sz="20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en-US" sz="20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M/D)</a:t>
                      </a:r>
                      <a:endParaRPr 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B87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인원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B87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일수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B87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금액</a:t>
                      </a:r>
                      <a:r>
                        <a:rPr lang="en-US" altLang="ko-KR" sz="20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20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원</a:t>
                      </a:r>
                      <a:r>
                        <a:rPr lang="en-US" altLang="ko-KR" sz="20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B87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1867298"/>
                  </a:ext>
                </a:extLst>
              </a:tr>
              <a:tr h="42045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중급 기술자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239,506</a:t>
                      </a:r>
                      <a:endParaRPr 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</a:t>
                      </a:r>
                      <a:endParaRPr 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34,009,852</a:t>
                      </a: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원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6105167"/>
                  </a:ext>
                </a:extLst>
              </a:tr>
              <a:tr h="42045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초급 기술자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191,320</a:t>
                      </a:r>
                      <a:endParaRPr 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</a:t>
                      </a:r>
                      <a:endParaRPr 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54,334,880</a:t>
                      </a: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원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24153979"/>
                  </a:ext>
                </a:extLst>
              </a:tr>
              <a:tr h="488777">
                <a:tc grid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직접인건비 합계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88,344,732</a:t>
                      </a: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원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5881189"/>
                  </a:ext>
                </a:extLst>
              </a:tr>
              <a:tr h="488777">
                <a:tc grid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제경비</a:t>
                      </a:r>
                      <a:r>
                        <a:rPr lang="en-US" altLang="ko-KR" sz="16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직접인건비의 </a:t>
                      </a:r>
                      <a:r>
                        <a:rPr lang="en-US" altLang="ko-KR" sz="16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110%)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97,179,205</a:t>
                      </a: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원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49442859"/>
                  </a:ext>
                </a:extLst>
              </a:tr>
              <a:tr h="488777">
                <a:tc grid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합계</a:t>
                      </a:r>
                      <a:r>
                        <a:rPr lang="en-US" altLang="ko-KR" sz="16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부가세 별도</a:t>
                      </a:r>
                      <a:r>
                        <a:rPr lang="en-US" altLang="ko-KR" sz="16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185,523,937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원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7362614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72E4A40A-C8A7-45B9-A3A0-C162243901F7}"/>
              </a:ext>
            </a:extLst>
          </p:cNvPr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2.2 </a:t>
            </a:r>
            <a:r>
              <a:rPr lang="ko-KR" altLang="en-US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부록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07484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직선 연결선 21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제목 22"/>
          <p:cNvSpPr>
            <a:spLocks noGrp="1"/>
          </p:cNvSpPr>
          <p:nvPr>
            <p:ph type="title"/>
          </p:nvPr>
        </p:nvSpPr>
        <p:spPr>
          <a:xfrm>
            <a:off x="247649" y="552449"/>
            <a:ext cx="8486775" cy="855663"/>
          </a:xfrm>
        </p:spPr>
        <p:txBody>
          <a:bodyPr/>
          <a:lstStyle/>
          <a:p>
            <a:pPr algn="l"/>
            <a:r>
              <a:rPr lang="ko-KR" altLang="en-US" sz="4000" b="1" spc="-150" dirty="0">
                <a:solidFill>
                  <a:srgbClr val="1D314E"/>
                </a:solidFill>
              </a:rPr>
              <a:t>원가산정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294FCAC-F513-4FE4-9338-50C75277E2CC}"/>
              </a:ext>
            </a:extLst>
          </p:cNvPr>
          <p:cNvSpPr txBox="1"/>
          <p:nvPr/>
        </p:nvSpPr>
        <p:spPr>
          <a:xfrm>
            <a:off x="6525087" y="6443990"/>
            <a:ext cx="26189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>
                <a:latin typeface="나눔고딕" panose="020B0600000101010101" charset="-127"/>
                <a:ea typeface="나눔고딕" panose="020B0600000101010101" charset="-127"/>
              </a:rPr>
              <a:t>싱크로나이즈드</a:t>
            </a:r>
            <a:r>
              <a:rPr lang="ko-KR" altLang="en-US" sz="1100" dirty="0">
                <a:latin typeface="나눔고딕" panose="020B0600000101010101" charset="-127"/>
                <a:ea typeface="나눔고딕" panose="020B0600000101010101" charset="-127"/>
              </a:rPr>
              <a:t> 수영 경기 관리 시스템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FA00067D-29B6-41F0-B5B0-4ED1A8EF8BD1}"/>
              </a:ext>
            </a:extLst>
          </p:cNvPr>
          <p:cNvSpPr txBox="1">
            <a:spLocks/>
          </p:cNvSpPr>
          <p:nvPr/>
        </p:nvSpPr>
        <p:spPr>
          <a:xfrm>
            <a:off x="2554266" y="980280"/>
            <a:ext cx="1725143" cy="3063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itchFamily="34" charset="0"/>
              <a:buNone/>
            </a:pPr>
            <a:r>
              <a:rPr lang="ko-KR" altLang="en-US" sz="1200" b="1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직접경비</a:t>
            </a:r>
            <a:endParaRPr lang="en-US" altLang="ko-KR" sz="1200" b="1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9991A2D1-D6E9-48B5-9BB5-B750305139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0E004A1-BCFE-4DE3-85B2-F38AC004BD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4BF0C43F-DD79-4445-8AE6-0E8E02346D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C7F01F7D-8F68-492B-A63C-4E77A2DC77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86998E45-BF76-4DB2-A026-AA1C57B3C6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F5509118-E954-4EB6-B990-B727807CCA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9011813"/>
              </p:ext>
            </p:extLst>
          </p:nvPr>
        </p:nvGraphicFramePr>
        <p:xfrm>
          <a:off x="788419" y="2275093"/>
          <a:ext cx="7567161" cy="2820689"/>
        </p:xfrm>
        <a:graphic>
          <a:graphicData uri="http://schemas.openxmlformats.org/drawingml/2006/table">
            <a:tbl>
              <a:tblPr/>
              <a:tblGrid>
                <a:gridCol w="2335984">
                  <a:extLst>
                    <a:ext uri="{9D8B030D-6E8A-4147-A177-3AD203B41FA5}">
                      <a16:colId xmlns:a16="http://schemas.microsoft.com/office/drawing/2014/main" val="2416896950"/>
                    </a:ext>
                  </a:extLst>
                </a:gridCol>
                <a:gridCol w="5231177">
                  <a:extLst>
                    <a:ext uri="{9D8B030D-6E8A-4147-A177-3AD203B41FA5}">
                      <a16:colId xmlns:a16="http://schemas.microsoft.com/office/drawing/2014/main" val="3221385243"/>
                    </a:ext>
                  </a:extLst>
                </a:gridCol>
              </a:tblGrid>
              <a:tr h="55589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4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직접 경비 항목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B87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4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금액</a:t>
                      </a:r>
                      <a:r>
                        <a:rPr lang="en-US" altLang="ko-KR" sz="24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24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원</a:t>
                      </a:r>
                      <a:r>
                        <a:rPr lang="en-US" altLang="ko-KR" sz="24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8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B87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289863"/>
                  </a:ext>
                </a:extLst>
              </a:tr>
              <a:tr h="55589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회의 및 회식비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8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4,500,000</a:t>
                      </a:r>
                      <a:r>
                        <a:rPr lang="ko-KR" altLang="en-US" sz="18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원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6435067"/>
                  </a:ext>
                </a:extLst>
              </a:tr>
              <a:tr h="55589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참고문헌비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8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186,000</a:t>
                      </a:r>
                      <a:r>
                        <a:rPr lang="ko-KR" altLang="en-US" sz="18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원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24101780"/>
                  </a:ext>
                </a:extLst>
              </a:tr>
              <a:tr h="57650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국내여비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8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1,680,000</a:t>
                      </a:r>
                      <a:r>
                        <a:rPr lang="ko-KR" altLang="en-US" sz="18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원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61329322"/>
                  </a:ext>
                </a:extLst>
              </a:tr>
              <a:tr h="57650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합계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6,366,000</a:t>
                      </a:r>
                      <a:r>
                        <a:rPr lang="ko-KR" altLang="en-US" sz="1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원</a:t>
                      </a:r>
                      <a:endParaRPr lang="ko-KR" altLang="en-US" sz="18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82089465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EFED6392-A09E-448E-B75C-589B96337DA4}"/>
              </a:ext>
            </a:extLst>
          </p:cNvPr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2.2 </a:t>
            </a:r>
            <a:r>
              <a:rPr lang="ko-KR" altLang="en-US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부록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064276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직선 연결선 21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제목 22"/>
          <p:cNvSpPr>
            <a:spLocks noGrp="1"/>
          </p:cNvSpPr>
          <p:nvPr>
            <p:ph type="title"/>
          </p:nvPr>
        </p:nvSpPr>
        <p:spPr>
          <a:xfrm>
            <a:off x="247649" y="552449"/>
            <a:ext cx="8486775" cy="855663"/>
          </a:xfrm>
        </p:spPr>
        <p:txBody>
          <a:bodyPr/>
          <a:lstStyle/>
          <a:p>
            <a:pPr algn="l"/>
            <a:r>
              <a:rPr lang="ko-KR" altLang="en-US" sz="4000" b="1" spc="-150" dirty="0">
                <a:solidFill>
                  <a:srgbClr val="1D314E"/>
                </a:solidFill>
              </a:rPr>
              <a:t>원가산정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294FCAC-F513-4FE4-9338-50C75277E2CC}"/>
              </a:ext>
            </a:extLst>
          </p:cNvPr>
          <p:cNvSpPr txBox="1"/>
          <p:nvPr/>
        </p:nvSpPr>
        <p:spPr>
          <a:xfrm>
            <a:off x="6525087" y="6443990"/>
            <a:ext cx="26189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>
                <a:latin typeface="나눔고딕" panose="020B0600000101010101" charset="-127"/>
                <a:ea typeface="나눔고딕" panose="020B0600000101010101" charset="-127"/>
              </a:rPr>
              <a:t>싱크로나이즈드</a:t>
            </a:r>
            <a:r>
              <a:rPr lang="ko-KR" altLang="en-US" sz="1100" dirty="0">
                <a:latin typeface="나눔고딕" panose="020B0600000101010101" charset="-127"/>
                <a:ea typeface="나눔고딕" panose="020B0600000101010101" charset="-127"/>
              </a:rPr>
              <a:t> 수영 경기 관리 시스템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FA00067D-29B6-41F0-B5B0-4ED1A8EF8BD1}"/>
              </a:ext>
            </a:extLst>
          </p:cNvPr>
          <p:cNvSpPr txBox="1">
            <a:spLocks/>
          </p:cNvSpPr>
          <p:nvPr/>
        </p:nvSpPr>
        <p:spPr>
          <a:xfrm>
            <a:off x="2554266" y="980280"/>
            <a:ext cx="1725143" cy="3063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itchFamily="34" charset="0"/>
              <a:buNone/>
            </a:pPr>
            <a:r>
              <a:rPr lang="ko-KR" altLang="en-US" sz="1200" b="1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총비용</a:t>
            </a:r>
            <a:endParaRPr lang="en-US" altLang="ko-KR" sz="1200" b="1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9991A2D1-D6E9-48B5-9BB5-B750305139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0E004A1-BCFE-4DE3-85B2-F38AC004BD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4BF0C43F-DD79-4445-8AE6-0E8E02346D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C7F01F7D-8F68-492B-A63C-4E77A2DC77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86998E45-BF76-4DB2-A026-AA1C57B3C6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BFB8ED0B-677E-42FF-A0D6-E42EAD1C4F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0153571"/>
              </p:ext>
            </p:extLst>
          </p:nvPr>
        </p:nvGraphicFramePr>
        <p:xfrm>
          <a:off x="439410" y="1762164"/>
          <a:ext cx="8256785" cy="4327774"/>
        </p:xfrm>
        <a:graphic>
          <a:graphicData uri="http://schemas.openxmlformats.org/drawingml/2006/table">
            <a:tbl>
              <a:tblPr/>
              <a:tblGrid>
                <a:gridCol w="2548871">
                  <a:extLst>
                    <a:ext uri="{9D8B030D-6E8A-4147-A177-3AD203B41FA5}">
                      <a16:colId xmlns:a16="http://schemas.microsoft.com/office/drawing/2014/main" val="3594343920"/>
                    </a:ext>
                  </a:extLst>
                </a:gridCol>
                <a:gridCol w="5707914">
                  <a:extLst>
                    <a:ext uri="{9D8B030D-6E8A-4147-A177-3AD203B41FA5}">
                      <a16:colId xmlns:a16="http://schemas.microsoft.com/office/drawing/2014/main" val="4113099627"/>
                    </a:ext>
                  </a:extLst>
                </a:gridCol>
              </a:tblGrid>
              <a:tr h="55637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B87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투입공수 산정 비용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B87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5473440"/>
                  </a:ext>
                </a:extLst>
              </a:tr>
              <a:tr h="57700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직접인건비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88,344,732</a:t>
                      </a: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원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23314043"/>
                  </a:ext>
                </a:extLst>
              </a:tr>
              <a:tr h="57700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제경비</a:t>
                      </a:r>
                      <a:r>
                        <a:rPr lang="en-US" altLang="ko-KR" sz="16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직접인건비의 </a:t>
                      </a:r>
                      <a:r>
                        <a:rPr lang="en-US" altLang="ko-KR" sz="16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110%)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97,179,205</a:t>
                      </a: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원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96128040"/>
                  </a:ext>
                </a:extLst>
              </a:tr>
              <a:tr h="55637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기술료</a:t>
                      </a:r>
                      <a:r>
                        <a:rPr lang="en-US" altLang="ko-KR" sz="16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개발원가의 </a:t>
                      </a:r>
                      <a:r>
                        <a:rPr lang="en-US" altLang="ko-KR" sz="16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20%)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37,104,787</a:t>
                      </a: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원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1776902"/>
                  </a:ext>
                </a:extLst>
              </a:tr>
              <a:tr h="55637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직접 경비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6,366,000</a:t>
                      </a: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원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69810321"/>
                  </a:ext>
                </a:extLst>
              </a:tr>
              <a:tr h="55637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유지보수비</a:t>
                      </a:r>
                      <a:r>
                        <a:rPr lang="en-US" altLang="ko-KR" sz="16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개발원가의 </a:t>
                      </a:r>
                      <a:r>
                        <a:rPr lang="en-US" altLang="ko-KR" sz="16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10%)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18,552,393</a:t>
                      </a: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원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40839671"/>
                  </a:ext>
                </a:extLst>
              </a:tr>
              <a:tr h="55637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비용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247,547,117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원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65992210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4B053E6A-AE02-489B-A50F-6D391A8D8474}"/>
              </a:ext>
            </a:extLst>
          </p:cNvPr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2.2 </a:t>
            </a:r>
            <a:r>
              <a:rPr lang="ko-KR" altLang="en-US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부록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427223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직선 연결선 21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제목 22"/>
          <p:cNvSpPr>
            <a:spLocks noGrp="1"/>
          </p:cNvSpPr>
          <p:nvPr>
            <p:ph type="title"/>
          </p:nvPr>
        </p:nvSpPr>
        <p:spPr>
          <a:xfrm>
            <a:off x="247649" y="552449"/>
            <a:ext cx="8486775" cy="855663"/>
          </a:xfrm>
        </p:spPr>
        <p:txBody>
          <a:bodyPr/>
          <a:lstStyle/>
          <a:p>
            <a:pPr algn="l"/>
            <a:r>
              <a:rPr lang="ko-KR" altLang="en-US" sz="4000" b="1" spc="-150" dirty="0">
                <a:solidFill>
                  <a:srgbClr val="1D314E"/>
                </a:solidFill>
              </a:rPr>
              <a:t>이해관계자 식별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294FCAC-F513-4FE4-9338-50C75277E2CC}"/>
              </a:ext>
            </a:extLst>
          </p:cNvPr>
          <p:cNvSpPr txBox="1"/>
          <p:nvPr/>
        </p:nvSpPr>
        <p:spPr>
          <a:xfrm>
            <a:off x="6525087" y="6443990"/>
            <a:ext cx="26189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>
                <a:latin typeface="나눔고딕" panose="020B0600000101010101" charset="-127"/>
                <a:ea typeface="나눔고딕" panose="020B0600000101010101" charset="-127"/>
              </a:rPr>
              <a:t>싱크로나이즈드</a:t>
            </a:r>
            <a:r>
              <a:rPr lang="ko-KR" altLang="en-US" sz="1100" dirty="0">
                <a:latin typeface="나눔고딕" panose="020B0600000101010101" charset="-127"/>
                <a:ea typeface="나눔고딕" panose="020B0600000101010101" charset="-127"/>
              </a:rPr>
              <a:t> 수영 경기 관리 시스템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9991A2D1-D6E9-48B5-9BB5-B750305139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0E004A1-BCFE-4DE3-85B2-F38AC004BD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4BF0C43F-DD79-4445-8AE6-0E8E02346D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C7F01F7D-8F68-492B-A63C-4E77A2DC77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86998E45-BF76-4DB2-A026-AA1C57B3C6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FE1DF705-B30C-47EF-8597-50D55382FF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638E9B97-C4DC-4F11-A088-CA9BDFFE2A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68EC79FD-575A-493D-B5EF-1C95B39E4F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7" name="_x432461720" descr="EMB000032c02d3b">
            <a:extLst>
              <a:ext uri="{FF2B5EF4-FFF2-40B4-BE49-F238E27FC236}">
                <a16:creationId xmlns:a16="http://schemas.microsoft.com/office/drawing/2014/main" id="{813D128B-8423-4437-8705-3F45FD5EB0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7453" y="1602911"/>
            <a:ext cx="5600700" cy="4068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8C8CCA2-0A5E-4173-9278-B1CC88132314}"/>
              </a:ext>
            </a:extLst>
          </p:cNvPr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2.2 </a:t>
            </a:r>
            <a:r>
              <a:rPr lang="ko-KR" altLang="en-US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부록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9018972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직선 연결선 21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제목 22"/>
          <p:cNvSpPr>
            <a:spLocks noGrp="1"/>
          </p:cNvSpPr>
          <p:nvPr>
            <p:ph type="title"/>
          </p:nvPr>
        </p:nvSpPr>
        <p:spPr>
          <a:xfrm>
            <a:off x="247649" y="552449"/>
            <a:ext cx="8486775" cy="855663"/>
          </a:xfrm>
        </p:spPr>
        <p:txBody>
          <a:bodyPr/>
          <a:lstStyle/>
          <a:p>
            <a:pPr algn="l"/>
            <a:r>
              <a:rPr lang="ko-KR" altLang="en-US" sz="4000" b="1" spc="-150" dirty="0">
                <a:solidFill>
                  <a:srgbClr val="1D314E"/>
                </a:solidFill>
              </a:rPr>
              <a:t>이해관계자 식별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294FCAC-F513-4FE4-9338-50C75277E2CC}"/>
              </a:ext>
            </a:extLst>
          </p:cNvPr>
          <p:cNvSpPr txBox="1"/>
          <p:nvPr/>
        </p:nvSpPr>
        <p:spPr>
          <a:xfrm>
            <a:off x="6525087" y="6443990"/>
            <a:ext cx="26189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>
                <a:latin typeface="나눔고딕" panose="020B0600000101010101" charset="-127"/>
                <a:ea typeface="나눔고딕" panose="020B0600000101010101" charset="-127"/>
              </a:rPr>
              <a:t>싱크로나이즈드</a:t>
            </a:r>
            <a:r>
              <a:rPr lang="ko-KR" altLang="en-US" sz="1100" dirty="0">
                <a:latin typeface="나눔고딕" panose="020B0600000101010101" charset="-127"/>
                <a:ea typeface="나눔고딕" panose="020B0600000101010101" charset="-127"/>
              </a:rPr>
              <a:t> 수영 경기 관리 시스템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9991A2D1-D6E9-48B5-9BB5-B750305139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0E004A1-BCFE-4DE3-85B2-F38AC004BD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4BF0C43F-DD79-4445-8AE6-0E8E02346D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C7F01F7D-8F68-492B-A63C-4E77A2DC77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86998E45-BF76-4DB2-A026-AA1C57B3C6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FE1DF705-B30C-47EF-8597-50D55382FF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737DE692-A341-4030-A489-FA7AA1590A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5413153"/>
              </p:ext>
            </p:extLst>
          </p:nvPr>
        </p:nvGraphicFramePr>
        <p:xfrm>
          <a:off x="1847631" y="1368281"/>
          <a:ext cx="5608893" cy="5029184"/>
        </p:xfrm>
        <a:graphic>
          <a:graphicData uri="http://schemas.openxmlformats.org/drawingml/2006/table">
            <a:tbl>
              <a:tblPr/>
              <a:tblGrid>
                <a:gridCol w="1224757">
                  <a:extLst>
                    <a:ext uri="{9D8B030D-6E8A-4147-A177-3AD203B41FA5}">
                      <a16:colId xmlns:a16="http://schemas.microsoft.com/office/drawing/2014/main" val="809464464"/>
                    </a:ext>
                  </a:extLst>
                </a:gridCol>
                <a:gridCol w="4384136">
                  <a:extLst>
                    <a:ext uri="{9D8B030D-6E8A-4147-A177-3AD203B41FA5}">
                      <a16:colId xmlns:a16="http://schemas.microsoft.com/office/drawing/2014/main" val="1362411878"/>
                    </a:ext>
                  </a:extLst>
                </a:gridCol>
              </a:tblGrid>
              <a:tr h="24068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이해관계자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5254" marR="55254" marT="15276" marB="15276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B87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요구사항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5254" marR="55254" marT="15276" marB="15276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B87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863196"/>
                  </a:ext>
                </a:extLst>
              </a:tr>
              <a:tr h="69530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사용자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5254" marR="55254" marT="15276" marB="15276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"/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오프라인 업무가 온라인 업무로 전환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342900" marR="0" lvl="0" indent="-34290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"/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어린이 싱크로나이즈드 수영 경기의 체계적 관리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342900" marR="0" lvl="0" indent="-34290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"/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사용자들이 필요한 정보에 쉽게 접근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5254" marR="55254" marT="15276" marB="15276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6173844"/>
                  </a:ext>
                </a:extLst>
              </a:tr>
              <a:tr h="52916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고객 대표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5254" marR="55254" marT="15276" marB="15276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"/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유연한 데이터 관리 시스템을 구축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342900" marR="0" lvl="0" indent="-34290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"/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최소한의 비용으로 양질의 산출물 획득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5254" marR="55254" marT="15276" marB="15276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73247757"/>
                  </a:ext>
                </a:extLst>
              </a:tr>
              <a:tr h="52916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대표 이사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5254" marR="55254" marT="15276" marB="15276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"/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프로젝트의 성공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342900" marR="0" lvl="0" indent="-34290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"/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최대한 많은 이익의 창출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5254" marR="55254" marT="15276" marB="15276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73493974"/>
                  </a:ext>
                </a:extLst>
              </a:tr>
              <a:tr h="92690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형상 관리 담당자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5254" marR="55254" marT="15276" marB="15276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"/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형상 항목의 통제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342900" marR="0" lvl="0" indent="-34290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"/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변경된 형상에 대한 통보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342900" marR="0" lvl="0" indent="-34290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"/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동일한 산출물의 이중작업 방지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342900" marR="0" lvl="0" indent="-34290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"/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프로젝트의 위험 최소화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5254" marR="55254" marT="15276" marB="15276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21689632"/>
                  </a:ext>
                </a:extLst>
              </a:tr>
              <a:tr h="52916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외부 감사업체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5254" marR="55254" marT="15276" marB="15276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"/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프로젝트 산출물의 공정성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342900" marR="0" lvl="0" indent="-34290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"/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프로젝트 산출물의 추적성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5254" marR="55254" marT="15276" marB="15276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9945731"/>
                  </a:ext>
                </a:extLst>
              </a:tr>
              <a:tr h="92690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프로젝트 관리자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5254" marR="55254" marT="15276" marB="15276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"/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승인된 일정과 비용으로 프로젝트 완수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342900" marR="0" lvl="0" indent="-34290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"/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프로젝트 위험의 최소화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342900" marR="0" lvl="0" indent="-34290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"/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프로젝트의 정당한 일정과 비용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342900" marR="0" lvl="0" indent="-34290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"/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프로젝트 수행 인력의 원활한 관리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5254" marR="55254" marT="15276" marB="15276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8088665"/>
                  </a:ext>
                </a:extLst>
              </a:tr>
              <a:tr h="52699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프로젝트 팀원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5254" marR="55254" marT="15276" marB="15276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역량에 맞는 업무 할당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프로젝트의 원활한 진행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5254" marR="55254" marT="15276" marB="15276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9833214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948EE21C-AD40-4FE6-9B8D-1A1DD8A9831B}"/>
              </a:ext>
            </a:extLst>
          </p:cNvPr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2.2 </a:t>
            </a:r>
            <a:r>
              <a:rPr lang="ko-KR" altLang="en-US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부록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892312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직선 연결선 21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제목 22"/>
          <p:cNvSpPr>
            <a:spLocks noGrp="1"/>
          </p:cNvSpPr>
          <p:nvPr>
            <p:ph type="title"/>
          </p:nvPr>
        </p:nvSpPr>
        <p:spPr>
          <a:xfrm>
            <a:off x="247649" y="552449"/>
            <a:ext cx="8486775" cy="855663"/>
          </a:xfrm>
        </p:spPr>
        <p:txBody>
          <a:bodyPr/>
          <a:lstStyle/>
          <a:p>
            <a:pPr algn="l"/>
            <a:r>
              <a:rPr lang="ko-KR" altLang="en-US" sz="4000" b="1" spc="-150" dirty="0">
                <a:solidFill>
                  <a:srgbClr val="1D314E"/>
                </a:solidFill>
              </a:rPr>
              <a:t>기술 환경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294FCAC-F513-4FE4-9338-50C75277E2CC}"/>
              </a:ext>
            </a:extLst>
          </p:cNvPr>
          <p:cNvSpPr txBox="1"/>
          <p:nvPr/>
        </p:nvSpPr>
        <p:spPr>
          <a:xfrm>
            <a:off x="6525087" y="6443990"/>
            <a:ext cx="26189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>
                <a:latin typeface="나눔고딕" panose="020B0600000101010101" charset="-127"/>
                <a:ea typeface="나눔고딕" panose="020B0600000101010101" charset="-127"/>
              </a:rPr>
              <a:t>싱크로나이즈드</a:t>
            </a:r>
            <a:r>
              <a:rPr lang="ko-KR" altLang="en-US" sz="1100" dirty="0">
                <a:latin typeface="나눔고딕" panose="020B0600000101010101" charset="-127"/>
                <a:ea typeface="나눔고딕" panose="020B0600000101010101" charset="-127"/>
              </a:rPr>
              <a:t> 수영 경기 관리 시스템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9991A2D1-D6E9-48B5-9BB5-B750305139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0E004A1-BCFE-4DE3-85B2-F38AC004BD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4BF0C43F-DD79-4445-8AE6-0E8E02346D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C7F01F7D-8F68-492B-A63C-4E77A2DC77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86998E45-BF76-4DB2-A026-AA1C57B3C6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FE1DF705-B30C-47EF-8597-50D55382FF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364E6C85-798B-4FEA-AD92-874D51A3CC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3076997"/>
              </p:ext>
            </p:extLst>
          </p:nvPr>
        </p:nvGraphicFramePr>
        <p:xfrm>
          <a:off x="2118216" y="1558750"/>
          <a:ext cx="4907567" cy="1884834"/>
        </p:xfrm>
        <a:graphic>
          <a:graphicData uri="http://schemas.openxmlformats.org/drawingml/2006/table">
            <a:tbl>
              <a:tblPr/>
              <a:tblGrid>
                <a:gridCol w="2454062">
                  <a:extLst>
                    <a:ext uri="{9D8B030D-6E8A-4147-A177-3AD203B41FA5}">
                      <a16:colId xmlns:a16="http://schemas.microsoft.com/office/drawing/2014/main" val="565989872"/>
                    </a:ext>
                  </a:extLst>
                </a:gridCol>
                <a:gridCol w="2453505">
                  <a:extLst>
                    <a:ext uri="{9D8B030D-6E8A-4147-A177-3AD203B41FA5}">
                      <a16:colId xmlns:a16="http://schemas.microsoft.com/office/drawing/2014/main" val="3815924651"/>
                    </a:ext>
                  </a:extLst>
                </a:gridCol>
              </a:tblGrid>
              <a:tr h="400008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플랫폼</a:t>
                      </a: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B87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J2EE </a:t>
                      </a:r>
                      <a:r>
                        <a:rPr lang="ko-KR" altLang="en-US" sz="18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플랫폼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B87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6049973"/>
                  </a:ext>
                </a:extLst>
              </a:tr>
              <a:tr h="368463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프레젠테이션 레이어</a:t>
                      </a: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JSP </a:t>
                      </a: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페이지</a:t>
                      </a:r>
                      <a:r>
                        <a:rPr lang="en-US" altLang="ko-KR" sz="14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Servlet </a:t>
                      </a: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클래스</a:t>
                      </a: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5791844"/>
                  </a:ext>
                </a:extLst>
              </a:tr>
              <a:tr h="368463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비즈니스 로직 레이어</a:t>
                      </a: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세션 빈</a:t>
                      </a: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0660503"/>
                  </a:ext>
                </a:extLst>
              </a:tr>
              <a:tr h="733316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 레이어</a:t>
                      </a: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엔티티 빈 또는 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JDVC API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를 이용하는 클래스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6220468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12FDF376-4CC4-4C26-8506-29963DF7E8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7463029"/>
              </p:ext>
            </p:extLst>
          </p:nvPr>
        </p:nvGraphicFramePr>
        <p:xfrm>
          <a:off x="2118216" y="3659218"/>
          <a:ext cx="4907566" cy="2408238"/>
        </p:xfrm>
        <a:graphic>
          <a:graphicData uri="http://schemas.openxmlformats.org/drawingml/2006/table">
            <a:tbl>
              <a:tblPr/>
              <a:tblGrid>
                <a:gridCol w="2453922">
                  <a:extLst>
                    <a:ext uri="{9D8B030D-6E8A-4147-A177-3AD203B41FA5}">
                      <a16:colId xmlns:a16="http://schemas.microsoft.com/office/drawing/2014/main" val="1900196416"/>
                    </a:ext>
                  </a:extLst>
                </a:gridCol>
                <a:gridCol w="2453644">
                  <a:extLst>
                    <a:ext uri="{9D8B030D-6E8A-4147-A177-3AD203B41FA5}">
                      <a16:colId xmlns:a16="http://schemas.microsoft.com/office/drawing/2014/main" val="4031288706"/>
                    </a:ext>
                  </a:extLst>
                </a:gridCol>
              </a:tblGrid>
              <a:tr h="385937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플랫폼</a:t>
                      </a: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B87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Web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B87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6953015"/>
                  </a:ext>
                </a:extLst>
              </a:tr>
              <a:tr h="625396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프로그래밍 언어</a:t>
                      </a: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JAVA, HTML5, CSS3, JavaScript</a:t>
                      </a:r>
                      <a:endParaRPr lang="en-US" sz="14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28635860"/>
                  </a:ext>
                </a:extLst>
              </a:tr>
              <a:tr h="321592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운영체제</a:t>
                      </a: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Windows, Mac</a:t>
                      </a:r>
                      <a:endParaRPr lang="en-US" sz="14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0839582"/>
                  </a:ext>
                </a:extLst>
              </a:tr>
              <a:tr h="321592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웹서버</a:t>
                      </a: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Apache</a:t>
                      </a:r>
                      <a:endParaRPr lang="en-US" sz="14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80800137"/>
                  </a:ext>
                </a:extLst>
              </a:tr>
              <a:tr h="321592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미들웨어</a:t>
                      </a: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JSP, Servlet</a:t>
                      </a:r>
                      <a:endParaRPr lang="en-US" sz="14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82194640"/>
                  </a:ext>
                </a:extLst>
              </a:tr>
              <a:tr h="321592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DBMS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MYSQL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62006454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C46310A7-B3DD-4736-BB6C-9936DF4DC7D0}"/>
              </a:ext>
            </a:extLst>
          </p:cNvPr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2.2 </a:t>
            </a:r>
            <a:r>
              <a:rPr lang="ko-KR" altLang="en-US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부록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058037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직선 연결선 21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제목 22"/>
          <p:cNvSpPr>
            <a:spLocks noGrp="1"/>
          </p:cNvSpPr>
          <p:nvPr>
            <p:ph type="title"/>
          </p:nvPr>
        </p:nvSpPr>
        <p:spPr>
          <a:xfrm>
            <a:off x="247649" y="552449"/>
            <a:ext cx="8486775" cy="855663"/>
          </a:xfrm>
        </p:spPr>
        <p:txBody>
          <a:bodyPr/>
          <a:lstStyle/>
          <a:p>
            <a:pPr algn="l"/>
            <a:r>
              <a:rPr lang="ko-KR" altLang="en-US" sz="4000" b="1" spc="-150" dirty="0">
                <a:solidFill>
                  <a:srgbClr val="1D314E"/>
                </a:solidFill>
              </a:rPr>
              <a:t>형상 관리 계획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294FCAC-F513-4FE4-9338-50C75277E2CC}"/>
              </a:ext>
            </a:extLst>
          </p:cNvPr>
          <p:cNvSpPr txBox="1"/>
          <p:nvPr/>
        </p:nvSpPr>
        <p:spPr>
          <a:xfrm>
            <a:off x="6525087" y="6443990"/>
            <a:ext cx="26189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>
                <a:latin typeface="나눔고딕" panose="020B0600000101010101" charset="-127"/>
                <a:ea typeface="나눔고딕" panose="020B0600000101010101" charset="-127"/>
              </a:rPr>
              <a:t>싱크로나이즈드</a:t>
            </a:r>
            <a:r>
              <a:rPr lang="ko-KR" altLang="en-US" sz="1100" dirty="0">
                <a:latin typeface="나눔고딕" panose="020B0600000101010101" charset="-127"/>
                <a:ea typeface="나눔고딕" panose="020B0600000101010101" charset="-127"/>
              </a:rPr>
              <a:t> 수영 경기 관리 시스템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9991A2D1-D6E9-48B5-9BB5-B750305139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0E004A1-BCFE-4DE3-85B2-F38AC004BD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4BF0C43F-DD79-4445-8AE6-0E8E02346D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C7F01F7D-8F68-492B-A63C-4E77A2DC77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86998E45-BF76-4DB2-A026-AA1C57B3C6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FE1DF705-B30C-47EF-8597-50D55382FF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B3D2CAF4-39A1-4905-B694-D77F5DA9947A}"/>
              </a:ext>
            </a:extLst>
          </p:cNvPr>
          <p:cNvSpPr txBox="1">
            <a:spLocks/>
          </p:cNvSpPr>
          <p:nvPr/>
        </p:nvSpPr>
        <p:spPr>
          <a:xfrm>
            <a:off x="3705231" y="980280"/>
            <a:ext cx="1725143" cy="3063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itchFamily="34" charset="0"/>
              <a:buNone/>
            </a:pPr>
            <a:r>
              <a:rPr lang="ko-KR" altLang="en-US" sz="1200" b="1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형상 관리 조직</a:t>
            </a:r>
            <a:endParaRPr lang="en-US" altLang="ko-KR" sz="1200" b="1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0AB79985-C999-419E-BAB3-9E1D4AB1F6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E1AD046-6A12-4537-8DA9-09DB247437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8193" name="_x432503480" descr="EMB000032c02d40">
            <a:extLst>
              <a:ext uri="{FF2B5EF4-FFF2-40B4-BE49-F238E27FC236}">
                <a16:creationId xmlns:a16="http://schemas.microsoft.com/office/drawing/2014/main" id="{08FBA601-474F-44FD-9866-25627F56CC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3354" y="1835943"/>
            <a:ext cx="3535363" cy="3725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1B4C69F-35C4-4120-A0F0-24B4FEC00B1D}"/>
              </a:ext>
            </a:extLst>
          </p:cNvPr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2.2 </a:t>
            </a:r>
            <a:r>
              <a:rPr lang="ko-KR" altLang="en-US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부록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2641992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직선 연결선 21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제목 22"/>
          <p:cNvSpPr>
            <a:spLocks noGrp="1"/>
          </p:cNvSpPr>
          <p:nvPr>
            <p:ph type="title"/>
          </p:nvPr>
        </p:nvSpPr>
        <p:spPr>
          <a:xfrm>
            <a:off x="247649" y="552449"/>
            <a:ext cx="8486775" cy="855663"/>
          </a:xfrm>
        </p:spPr>
        <p:txBody>
          <a:bodyPr/>
          <a:lstStyle/>
          <a:p>
            <a:pPr algn="l"/>
            <a:r>
              <a:rPr lang="ko-KR" altLang="en-US" sz="4000" b="1" spc="-150" dirty="0">
                <a:solidFill>
                  <a:srgbClr val="1D314E"/>
                </a:solidFill>
              </a:rPr>
              <a:t>형상 관리 계획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294FCAC-F513-4FE4-9338-50C75277E2CC}"/>
              </a:ext>
            </a:extLst>
          </p:cNvPr>
          <p:cNvSpPr txBox="1"/>
          <p:nvPr/>
        </p:nvSpPr>
        <p:spPr>
          <a:xfrm>
            <a:off x="6525087" y="6443990"/>
            <a:ext cx="26189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>
                <a:latin typeface="나눔고딕" panose="020B0600000101010101" charset="-127"/>
                <a:ea typeface="나눔고딕" panose="020B0600000101010101" charset="-127"/>
              </a:rPr>
              <a:t>싱크로나이즈드</a:t>
            </a:r>
            <a:r>
              <a:rPr lang="ko-KR" altLang="en-US" sz="1100" dirty="0">
                <a:latin typeface="나눔고딕" panose="020B0600000101010101" charset="-127"/>
                <a:ea typeface="나눔고딕" panose="020B0600000101010101" charset="-127"/>
              </a:rPr>
              <a:t> 수영 경기 관리 시스템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9991A2D1-D6E9-48B5-9BB5-B750305139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0E004A1-BCFE-4DE3-85B2-F38AC004BD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4BF0C43F-DD79-4445-8AE6-0E8E02346D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C7F01F7D-8F68-492B-A63C-4E77A2DC77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86998E45-BF76-4DB2-A026-AA1C57B3C6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FE1DF705-B30C-47EF-8597-50D55382FF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B3D2CAF4-39A1-4905-B694-D77F5DA9947A}"/>
              </a:ext>
            </a:extLst>
          </p:cNvPr>
          <p:cNvSpPr txBox="1">
            <a:spLocks/>
          </p:cNvSpPr>
          <p:nvPr/>
        </p:nvSpPr>
        <p:spPr>
          <a:xfrm>
            <a:off x="3705231" y="980280"/>
            <a:ext cx="1725143" cy="3063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itchFamily="34" charset="0"/>
              <a:buNone/>
            </a:pPr>
            <a:r>
              <a:rPr lang="ko-KR" altLang="en-US" sz="1200" b="1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형상통제위원회</a:t>
            </a:r>
            <a:r>
              <a:rPr lang="en-US" altLang="ko-KR" sz="1200" b="1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(CCB)</a:t>
            </a: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0AB79985-C999-419E-BAB3-9E1D4AB1F6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3FA02363-4A37-4884-873D-D58550A14B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4652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2769" name="_x286739144" descr="EMB0000041055d7">
            <a:extLst>
              <a:ext uri="{FF2B5EF4-FFF2-40B4-BE49-F238E27FC236}">
                <a16:creationId xmlns:a16="http://schemas.microsoft.com/office/drawing/2014/main" id="{28CAD74E-D232-4298-A9B2-ADCF582CC1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533" y="2209006"/>
            <a:ext cx="6840538" cy="2439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C0406E2-B693-420B-B908-6975C2444A40}"/>
              </a:ext>
            </a:extLst>
          </p:cNvPr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2.2 </a:t>
            </a:r>
            <a:r>
              <a:rPr lang="ko-KR" altLang="en-US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부록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52539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직선 연결선 21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제목 22"/>
          <p:cNvSpPr>
            <a:spLocks noGrp="1"/>
          </p:cNvSpPr>
          <p:nvPr>
            <p:ph type="title"/>
          </p:nvPr>
        </p:nvSpPr>
        <p:spPr>
          <a:xfrm>
            <a:off x="247649" y="552449"/>
            <a:ext cx="8486775" cy="855663"/>
          </a:xfrm>
        </p:spPr>
        <p:txBody>
          <a:bodyPr/>
          <a:lstStyle/>
          <a:p>
            <a:pPr algn="l"/>
            <a:r>
              <a:rPr lang="ko-KR" altLang="en-US" sz="4000" b="1" spc="-150" dirty="0">
                <a:solidFill>
                  <a:srgbClr val="1D314E"/>
                </a:solidFill>
              </a:rPr>
              <a:t>형상 관리 계획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294FCAC-F513-4FE4-9338-50C75277E2CC}"/>
              </a:ext>
            </a:extLst>
          </p:cNvPr>
          <p:cNvSpPr txBox="1"/>
          <p:nvPr/>
        </p:nvSpPr>
        <p:spPr>
          <a:xfrm>
            <a:off x="6525087" y="6443990"/>
            <a:ext cx="26189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>
                <a:latin typeface="나눔고딕" panose="020B0600000101010101" charset="-127"/>
                <a:ea typeface="나눔고딕" panose="020B0600000101010101" charset="-127"/>
              </a:rPr>
              <a:t>싱크로나이즈드</a:t>
            </a:r>
            <a:r>
              <a:rPr lang="ko-KR" altLang="en-US" sz="1100" dirty="0">
                <a:latin typeface="나눔고딕" panose="020B0600000101010101" charset="-127"/>
                <a:ea typeface="나눔고딕" panose="020B0600000101010101" charset="-127"/>
              </a:rPr>
              <a:t> 수영 경기 관리 시스템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9991A2D1-D6E9-48B5-9BB5-B750305139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0E004A1-BCFE-4DE3-85B2-F38AC004BD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4BF0C43F-DD79-4445-8AE6-0E8E02346D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C7F01F7D-8F68-492B-A63C-4E77A2DC77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86998E45-BF76-4DB2-A026-AA1C57B3C6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FE1DF705-B30C-47EF-8597-50D55382FF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B3D2CAF4-39A1-4905-B694-D77F5DA9947A}"/>
              </a:ext>
            </a:extLst>
          </p:cNvPr>
          <p:cNvSpPr txBox="1">
            <a:spLocks/>
          </p:cNvSpPr>
          <p:nvPr/>
        </p:nvSpPr>
        <p:spPr>
          <a:xfrm>
            <a:off x="3705231" y="980280"/>
            <a:ext cx="1725143" cy="3063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itchFamily="34" charset="0"/>
              <a:buNone/>
            </a:pPr>
            <a:r>
              <a:rPr lang="ko-KR" altLang="en-US" sz="1200" b="1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형상관리 조직 및 책임</a:t>
            </a:r>
            <a:endParaRPr lang="en-US" altLang="ko-KR" sz="1200" b="1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0AB79985-C999-419E-BAB3-9E1D4AB1F6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3FA02363-4A37-4884-873D-D58550A14B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4652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8002C0BD-4801-4E4C-99ED-523E7A2F4E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6342098"/>
              </p:ext>
            </p:extLst>
          </p:nvPr>
        </p:nvGraphicFramePr>
        <p:xfrm>
          <a:off x="1791961" y="1347003"/>
          <a:ext cx="5551682" cy="5006327"/>
        </p:xfrm>
        <a:graphic>
          <a:graphicData uri="http://schemas.openxmlformats.org/drawingml/2006/table">
            <a:tbl>
              <a:tblPr/>
              <a:tblGrid>
                <a:gridCol w="1306462">
                  <a:extLst>
                    <a:ext uri="{9D8B030D-6E8A-4147-A177-3AD203B41FA5}">
                      <a16:colId xmlns:a16="http://schemas.microsoft.com/office/drawing/2014/main" val="2022077549"/>
                    </a:ext>
                  </a:extLst>
                </a:gridCol>
                <a:gridCol w="4245220">
                  <a:extLst>
                    <a:ext uri="{9D8B030D-6E8A-4147-A177-3AD203B41FA5}">
                      <a16:colId xmlns:a16="http://schemas.microsoft.com/office/drawing/2014/main" val="456001466"/>
                    </a:ext>
                  </a:extLst>
                </a:gridCol>
              </a:tblGrid>
              <a:tr h="3126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 름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9116" marR="59116" marT="16344" marB="1634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B87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책 임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9116" marR="59116" marT="16344" marB="1634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B87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7403199"/>
                  </a:ext>
                </a:extLst>
              </a:tr>
              <a:tr h="220247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형상 관리 담당자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9116" marR="59116" marT="16344" marB="1634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"/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형상 상태 보고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342900" marR="0" lvl="0" indent="-34290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"/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형상 감사 준비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342900" marR="0" lvl="0" indent="-34290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"/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형상 변경 상태 전파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342900" marR="0" lvl="0" indent="-34290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"/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형상 관리 서버 관리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342900" marR="0" lvl="0" indent="-34290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"/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변경 요청서 접수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342900" marR="0" lvl="0" indent="-34290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"/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형상 변경 심의 준비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342900" marR="0" lvl="0" indent="-34290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"/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형상통제위원회 소집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342900" marR="0" lvl="0" indent="-34290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"/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접수된 변경 요청의 승인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342900" marR="0" lvl="0" indent="-34290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"/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형상 항목 변경 심의 기록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9116" marR="59116" marT="16344" marB="1634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00060272"/>
                  </a:ext>
                </a:extLst>
              </a:tr>
              <a:tr h="110743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고객대표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9116" marR="59116" marT="16344" marB="1634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"/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형상 항목 확인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342900" marR="0" lvl="0" indent="-34290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"/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형상 항목 결정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342900" marR="0" lvl="0" indent="-34290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"/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형상통제위원회 소집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9116" marR="59116" marT="16344" marB="1634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63771596"/>
                  </a:ext>
                </a:extLst>
              </a:tr>
              <a:tr h="90343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프로젝트 관리자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9116" marR="59116" marT="16344" marB="1634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"/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형상 항목 작성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342900" marR="0" lvl="0" indent="-34290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"/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형상 항목 변경 조치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9116" marR="59116" marT="16344" marB="1634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64005132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F94951A1-0774-49AA-A4CF-626401D0BFED}"/>
              </a:ext>
            </a:extLst>
          </p:cNvPr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2.2 </a:t>
            </a:r>
            <a:r>
              <a:rPr lang="ko-KR" altLang="en-US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부록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260493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직선 연결선 21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제목 22"/>
          <p:cNvSpPr>
            <a:spLocks noGrp="1"/>
          </p:cNvSpPr>
          <p:nvPr>
            <p:ph type="title"/>
          </p:nvPr>
        </p:nvSpPr>
        <p:spPr>
          <a:xfrm>
            <a:off x="247649" y="552449"/>
            <a:ext cx="8486775" cy="855663"/>
          </a:xfrm>
        </p:spPr>
        <p:txBody>
          <a:bodyPr/>
          <a:lstStyle/>
          <a:p>
            <a:pPr algn="l"/>
            <a:r>
              <a:rPr lang="ko-KR" altLang="en-US" sz="4000" b="1" spc="-150" dirty="0">
                <a:solidFill>
                  <a:srgbClr val="1D314E"/>
                </a:solidFill>
              </a:rPr>
              <a:t>형상 관리 계획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294FCAC-F513-4FE4-9338-50C75277E2CC}"/>
              </a:ext>
            </a:extLst>
          </p:cNvPr>
          <p:cNvSpPr txBox="1"/>
          <p:nvPr/>
        </p:nvSpPr>
        <p:spPr>
          <a:xfrm>
            <a:off x="6525087" y="6443990"/>
            <a:ext cx="26189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>
                <a:latin typeface="나눔고딕" panose="020B0600000101010101" charset="-127"/>
                <a:ea typeface="나눔고딕" panose="020B0600000101010101" charset="-127"/>
              </a:rPr>
              <a:t>싱크로나이즈드</a:t>
            </a:r>
            <a:r>
              <a:rPr lang="ko-KR" altLang="en-US" sz="1100" dirty="0">
                <a:latin typeface="나눔고딕" panose="020B0600000101010101" charset="-127"/>
                <a:ea typeface="나눔고딕" panose="020B0600000101010101" charset="-127"/>
              </a:rPr>
              <a:t> 수영 경기 관리 시스템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9991A2D1-D6E9-48B5-9BB5-B750305139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0E004A1-BCFE-4DE3-85B2-F38AC004BD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4BF0C43F-DD79-4445-8AE6-0E8E02346D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C7F01F7D-8F68-492B-A63C-4E77A2DC77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86998E45-BF76-4DB2-A026-AA1C57B3C6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FE1DF705-B30C-47EF-8597-50D55382FF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B3D2CAF4-39A1-4905-B694-D77F5DA9947A}"/>
              </a:ext>
            </a:extLst>
          </p:cNvPr>
          <p:cNvSpPr txBox="1">
            <a:spLocks/>
          </p:cNvSpPr>
          <p:nvPr/>
        </p:nvSpPr>
        <p:spPr>
          <a:xfrm>
            <a:off x="3705231" y="980280"/>
            <a:ext cx="1725143" cy="3063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itchFamily="34" charset="0"/>
              <a:buNone/>
            </a:pPr>
            <a:r>
              <a:rPr lang="ko-KR" altLang="en-US" sz="1200" b="1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형상 관리 절차</a:t>
            </a:r>
            <a:endParaRPr lang="en-US" altLang="ko-KR" sz="1200" b="1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0AB79985-C999-419E-BAB3-9E1D4AB1F6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3FA02363-4A37-4884-873D-D58550A14B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4652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3369F03C-F4F9-4383-91B1-2E8E2FBB91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4817" name="_x286767728" descr="EMB0000041055dc">
            <a:extLst>
              <a:ext uri="{FF2B5EF4-FFF2-40B4-BE49-F238E27FC236}">
                <a16:creationId xmlns:a16="http://schemas.microsoft.com/office/drawing/2014/main" id="{C0B9887C-43F6-4644-8A28-1D4B96C6ED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533" y="1503361"/>
            <a:ext cx="6840538" cy="458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E71B322-137F-42F1-9E31-4524B58AF780}"/>
              </a:ext>
            </a:extLst>
          </p:cNvPr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2.2 </a:t>
            </a:r>
            <a:r>
              <a:rPr lang="ko-KR" altLang="en-US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부록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207757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/>
          <p:cNvGrpSpPr/>
          <p:nvPr/>
        </p:nvGrpSpPr>
        <p:grpSpPr>
          <a:xfrm>
            <a:off x="5612717" y="4015800"/>
            <a:ext cx="481957" cy="419223"/>
            <a:chOff x="4692746" y="3958042"/>
            <a:chExt cx="1033266" cy="898771"/>
          </a:xfrm>
        </p:grpSpPr>
        <p:cxnSp>
          <p:nvCxnSpPr>
            <p:cNvPr id="14" name="직선 연결선 13"/>
            <p:cNvCxnSpPr/>
            <p:nvPr/>
          </p:nvCxnSpPr>
          <p:spPr>
            <a:xfrm>
              <a:off x="5277426" y="3958042"/>
              <a:ext cx="448586" cy="448585"/>
            </a:xfrm>
            <a:prstGeom prst="line">
              <a:avLst/>
            </a:prstGeom>
            <a:ln w="28575" cap="sq">
              <a:solidFill>
                <a:schemeClr val="tx2">
                  <a:lumMod val="90000"/>
                  <a:lumOff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/>
            <p:cNvCxnSpPr/>
            <p:nvPr/>
          </p:nvCxnSpPr>
          <p:spPr>
            <a:xfrm flipH="1">
              <a:off x="5278292" y="4410360"/>
              <a:ext cx="446454" cy="446453"/>
            </a:xfrm>
            <a:prstGeom prst="line">
              <a:avLst/>
            </a:prstGeom>
            <a:ln w="28575" cap="sq">
              <a:solidFill>
                <a:schemeClr val="tx2">
                  <a:lumMod val="90000"/>
                  <a:lumOff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/>
            <p:cNvCxnSpPr/>
            <p:nvPr/>
          </p:nvCxnSpPr>
          <p:spPr>
            <a:xfrm rot="10800000">
              <a:off x="4692745" y="4408367"/>
              <a:ext cx="1024952" cy="0"/>
            </a:xfrm>
            <a:prstGeom prst="line">
              <a:avLst/>
            </a:prstGeom>
            <a:ln w="28575">
              <a:solidFill>
                <a:schemeClr val="tx2">
                  <a:lumMod val="90000"/>
                  <a:lumOff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그룹 5"/>
          <p:cNvGrpSpPr/>
          <p:nvPr/>
        </p:nvGrpSpPr>
        <p:grpSpPr>
          <a:xfrm>
            <a:off x="3026742" y="4056164"/>
            <a:ext cx="338494" cy="338494"/>
            <a:chOff x="5411619" y="1495430"/>
            <a:chExt cx="1187432" cy="1187432"/>
          </a:xfrm>
        </p:grpSpPr>
        <p:cxnSp>
          <p:nvCxnSpPr>
            <p:cNvPr id="24" name="직선 연결선 23"/>
            <p:cNvCxnSpPr/>
            <p:nvPr/>
          </p:nvCxnSpPr>
          <p:spPr>
            <a:xfrm flipH="1">
              <a:off x="5411619" y="2089146"/>
              <a:ext cx="1187432" cy="0"/>
            </a:xfrm>
            <a:prstGeom prst="line">
              <a:avLst/>
            </a:prstGeom>
            <a:ln w="28575">
              <a:solidFill>
                <a:schemeClr val="tx2">
                  <a:lumMod val="90000"/>
                  <a:lumOff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/>
            <p:cNvCxnSpPr/>
            <p:nvPr/>
          </p:nvCxnSpPr>
          <p:spPr>
            <a:xfrm rot="5400000" flipH="1">
              <a:off x="5411619" y="2089146"/>
              <a:ext cx="1187432" cy="0"/>
            </a:xfrm>
            <a:prstGeom prst="line">
              <a:avLst/>
            </a:prstGeom>
            <a:ln w="28575">
              <a:solidFill>
                <a:schemeClr val="tx2">
                  <a:lumMod val="90000"/>
                  <a:lumOff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2" name="직선 연결선 21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타원 29"/>
          <p:cNvSpPr/>
          <p:nvPr/>
        </p:nvSpPr>
        <p:spPr>
          <a:xfrm>
            <a:off x="3471850" y="3208285"/>
            <a:ext cx="2034253" cy="2034253"/>
          </a:xfrm>
          <a:prstGeom prst="ellipse">
            <a:avLst/>
          </a:prstGeom>
          <a:gradFill>
            <a:gsLst>
              <a:gs pos="0">
                <a:schemeClr val="bg1">
                  <a:lumMod val="50000"/>
                </a:schemeClr>
              </a:gs>
              <a:gs pos="80000">
                <a:schemeClr val="bg1">
                  <a:lumMod val="65000"/>
                </a:schemeClr>
              </a:gs>
            </a:gsLst>
            <a:lin ang="16200000" scaled="0"/>
          </a:gradFill>
          <a:ln>
            <a:noFill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이해하기 </a:t>
            </a:r>
            <a:endParaRPr lang="en-US" altLang="ko-KR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ko-KR" altLang="en-US" b="1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쉬운 설명 </a:t>
            </a:r>
            <a:endParaRPr lang="ko-KR" altLang="en-US" sz="17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885875" y="3208285"/>
            <a:ext cx="2034253" cy="2034253"/>
          </a:xfrm>
          <a:prstGeom prst="ellipse">
            <a:avLst/>
          </a:prstGeom>
          <a:gradFill>
            <a:gsLst>
              <a:gs pos="0">
                <a:schemeClr val="bg1">
                  <a:lumMod val="50000"/>
                </a:schemeClr>
              </a:gs>
              <a:gs pos="80000">
                <a:schemeClr val="bg1">
                  <a:lumMod val="65000"/>
                </a:schemeClr>
              </a:gs>
            </a:gsLst>
            <a:lin ang="16200000" scaled="0"/>
          </a:gradFill>
          <a:ln>
            <a:noFill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spc="-50" dirty="0">
                <a:latin typeface="나눔고딕" pitchFamily="50" charset="-127"/>
                <a:ea typeface="나눔고딕" pitchFamily="50" charset="-127"/>
              </a:rPr>
              <a:t>고객의 </a:t>
            </a:r>
            <a:endParaRPr lang="en-US" altLang="ko-KR" b="1" spc="-50" dirty="0"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ko-KR" altLang="en-US" b="1" spc="-50" dirty="0">
                <a:latin typeface="나눔고딕" pitchFamily="50" charset="-127"/>
                <a:ea typeface="나눔고딕" pitchFamily="50" charset="-127"/>
              </a:rPr>
              <a:t>요구사항</a:t>
            </a:r>
          </a:p>
        </p:txBody>
      </p:sp>
      <p:sp>
        <p:nvSpPr>
          <p:cNvPr id="32" name="타원 31"/>
          <p:cNvSpPr/>
          <p:nvPr/>
        </p:nvSpPr>
        <p:spPr>
          <a:xfrm>
            <a:off x="6220339" y="3208285"/>
            <a:ext cx="2034253" cy="2034253"/>
          </a:xfrm>
          <a:prstGeom prst="ellipse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spc="-12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문제 기술서</a:t>
            </a:r>
          </a:p>
        </p:txBody>
      </p:sp>
      <p:sp>
        <p:nvSpPr>
          <p:cNvPr id="23" name="제목 22"/>
          <p:cNvSpPr>
            <a:spLocks noGrp="1"/>
          </p:cNvSpPr>
          <p:nvPr>
            <p:ph type="title"/>
          </p:nvPr>
        </p:nvSpPr>
        <p:spPr>
          <a:xfrm>
            <a:off x="245588" y="905527"/>
            <a:ext cx="8486775" cy="855663"/>
          </a:xfrm>
        </p:spPr>
        <p:txBody>
          <a:bodyPr/>
          <a:lstStyle/>
          <a:p>
            <a:pPr algn="l"/>
            <a:r>
              <a:rPr lang="ko-KR" altLang="en-US" sz="4000" b="1" spc="-150" dirty="0" err="1">
                <a:solidFill>
                  <a:srgbClr val="1D314E"/>
                </a:solidFill>
              </a:rPr>
              <a:t>싱크로나이즈드</a:t>
            </a:r>
            <a:r>
              <a:rPr lang="ko-KR" altLang="en-US" sz="4000" b="1" spc="-150" dirty="0">
                <a:solidFill>
                  <a:srgbClr val="1D314E"/>
                </a:solidFill>
              </a:rPr>
              <a:t>  수영경기 관리 시스템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294FCAC-F513-4FE4-9338-50C75277E2CC}"/>
              </a:ext>
            </a:extLst>
          </p:cNvPr>
          <p:cNvSpPr txBox="1"/>
          <p:nvPr/>
        </p:nvSpPr>
        <p:spPr>
          <a:xfrm>
            <a:off x="6525087" y="6443990"/>
            <a:ext cx="26189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>
                <a:latin typeface="나눔고딕" panose="020B0600000101010101" charset="-127"/>
                <a:ea typeface="나눔고딕" panose="020B0600000101010101" charset="-127"/>
              </a:rPr>
              <a:t>싱크로나이즈드</a:t>
            </a:r>
            <a:r>
              <a:rPr lang="ko-KR" altLang="en-US" sz="1100" dirty="0">
                <a:latin typeface="나눔고딕" panose="020B0600000101010101" charset="-127"/>
                <a:ea typeface="나눔고딕" panose="020B0600000101010101" charset="-127"/>
              </a:rPr>
              <a:t> 수영 경기 관리 시스템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CDB75C9-7940-4697-920C-38CC1FD4B176}"/>
              </a:ext>
            </a:extLst>
          </p:cNvPr>
          <p:cNvSpPr txBox="1"/>
          <p:nvPr/>
        </p:nvSpPr>
        <p:spPr>
          <a:xfrm>
            <a:off x="263455" y="188690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1 </a:t>
            </a:r>
            <a:r>
              <a:rPr lang="ko-KR" altLang="en-US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문제기술서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6346480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직선 연결선 21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제목 22"/>
          <p:cNvSpPr>
            <a:spLocks noGrp="1"/>
          </p:cNvSpPr>
          <p:nvPr>
            <p:ph type="title"/>
          </p:nvPr>
        </p:nvSpPr>
        <p:spPr>
          <a:xfrm>
            <a:off x="247649" y="552449"/>
            <a:ext cx="8486775" cy="855663"/>
          </a:xfrm>
        </p:spPr>
        <p:txBody>
          <a:bodyPr/>
          <a:lstStyle/>
          <a:p>
            <a:pPr algn="l"/>
            <a:r>
              <a:rPr lang="ko-KR" altLang="en-US" sz="4000" b="1" spc="-150" dirty="0">
                <a:solidFill>
                  <a:srgbClr val="1D314E"/>
                </a:solidFill>
              </a:rPr>
              <a:t>형상 관리 계획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294FCAC-F513-4FE4-9338-50C75277E2CC}"/>
              </a:ext>
            </a:extLst>
          </p:cNvPr>
          <p:cNvSpPr txBox="1"/>
          <p:nvPr/>
        </p:nvSpPr>
        <p:spPr>
          <a:xfrm>
            <a:off x="6525087" y="6443990"/>
            <a:ext cx="26189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>
                <a:latin typeface="나눔고딕" panose="020B0600000101010101" charset="-127"/>
                <a:ea typeface="나눔고딕" panose="020B0600000101010101" charset="-127"/>
              </a:rPr>
              <a:t>싱크로나이즈드</a:t>
            </a:r>
            <a:r>
              <a:rPr lang="ko-KR" altLang="en-US" sz="1100" dirty="0">
                <a:latin typeface="나눔고딕" panose="020B0600000101010101" charset="-127"/>
                <a:ea typeface="나눔고딕" panose="020B0600000101010101" charset="-127"/>
              </a:rPr>
              <a:t> 수영 경기 관리 시스템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9991A2D1-D6E9-48B5-9BB5-B750305139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0E004A1-BCFE-4DE3-85B2-F38AC004BD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4BF0C43F-DD79-4445-8AE6-0E8E02346D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C7F01F7D-8F68-492B-A63C-4E77A2DC77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86998E45-BF76-4DB2-A026-AA1C57B3C6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FE1DF705-B30C-47EF-8597-50D55382FF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B3D2CAF4-39A1-4905-B694-D77F5DA9947A}"/>
              </a:ext>
            </a:extLst>
          </p:cNvPr>
          <p:cNvSpPr txBox="1">
            <a:spLocks/>
          </p:cNvSpPr>
          <p:nvPr/>
        </p:nvSpPr>
        <p:spPr>
          <a:xfrm>
            <a:off x="3705231" y="980280"/>
            <a:ext cx="1725143" cy="3063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itchFamily="34" charset="0"/>
              <a:buNone/>
            </a:pPr>
            <a:r>
              <a:rPr lang="ko-KR" altLang="en-US" sz="1200" b="1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형상 관리 활동</a:t>
            </a:r>
            <a:endParaRPr lang="en-US" altLang="ko-KR" sz="1200" b="1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0AB79985-C999-419E-BAB3-9E1D4AB1F6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3FA02363-4A37-4884-873D-D58550A14B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4652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3369F03C-F4F9-4383-91B1-2E8E2FBB91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7050A635-76CB-4898-8857-B57A9231DF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9879989"/>
              </p:ext>
            </p:extLst>
          </p:nvPr>
        </p:nvGraphicFramePr>
        <p:xfrm>
          <a:off x="453002" y="2519465"/>
          <a:ext cx="8229599" cy="3737492"/>
        </p:xfrm>
        <a:graphic>
          <a:graphicData uri="http://schemas.openxmlformats.org/drawingml/2006/table">
            <a:tbl>
              <a:tblPr/>
              <a:tblGrid>
                <a:gridCol w="1727939">
                  <a:extLst>
                    <a:ext uri="{9D8B030D-6E8A-4147-A177-3AD203B41FA5}">
                      <a16:colId xmlns:a16="http://schemas.microsoft.com/office/drawing/2014/main" val="1737138969"/>
                    </a:ext>
                  </a:extLst>
                </a:gridCol>
                <a:gridCol w="3250830">
                  <a:extLst>
                    <a:ext uri="{9D8B030D-6E8A-4147-A177-3AD203B41FA5}">
                      <a16:colId xmlns:a16="http://schemas.microsoft.com/office/drawing/2014/main" val="4008662379"/>
                    </a:ext>
                  </a:extLst>
                </a:gridCol>
                <a:gridCol w="3250830">
                  <a:extLst>
                    <a:ext uri="{9D8B030D-6E8A-4147-A177-3AD203B41FA5}">
                      <a16:colId xmlns:a16="http://schemas.microsoft.com/office/drawing/2014/main" val="4263344977"/>
                    </a:ext>
                  </a:extLst>
                </a:gridCol>
              </a:tblGrid>
              <a:tr h="35986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개발단계</a:t>
                      </a: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1587" marR="61587" marT="17027" marB="1702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B87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산출물</a:t>
                      </a: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1587" marR="61587" marT="17027" marB="1702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B87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비고</a:t>
                      </a: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1587" marR="61587" marT="17027" marB="1702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B87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0726638"/>
                  </a:ext>
                </a:extLst>
              </a:tr>
              <a:tr h="33776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도입</a:t>
                      </a: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1587" marR="61587" marT="17027" marB="1702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프로젝트 헌장</a:t>
                      </a: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1587" marR="61587" marT="17027" marB="1702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기획 산출물</a:t>
                      </a: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1587" marR="61587" marT="17027" marB="1702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01340278"/>
                  </a:ext>
                </a:extLst>
              </a:tr>
              <a:tr h="33776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#1 </a:t>
                      </a: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정련</a:t>
                      </a: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1587" marR="61587" marT="17027" marB="1702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요구사항 정의서</a:t>
                      </a: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1587" marR="61587" marT="17027" marB="1702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기획 산출물</a:t>
                      </a: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1587" marR="61587" marT="17027" marB="1702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27562149"/>
                  </a:ext>
                </a:extLst>
              </a:tr>
              <a:tr h="337763"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#2 </a:t>
                      </a: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정련</a:t>
                      </a: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1587" marR="61587" marT="17027" marB="1702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요구사항 정의서</a:t>
                      </a: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1587" marR="61587" marT="17027" marB="1702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기획 산출물</a:t>
                      </a: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1587" marR="61587" marT="17027" marB="1702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311473"/>
                  </a:ext>
                </a:extLst>
              </a:tr>
              <a:tr h="33776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요구사항 분석서</a:t>
                      </a: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1587" marR="61587" marT="17027" marB="1702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기획 산출물</a:t>
                      </a: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1587" marR="61587" marT="17027" marB="1702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0743686"/>
                  </a:ext>
                </a:extLst>
              </a:tr>
              <a:tr h="33776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요구사항 명세서</a:t>
                      </a: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1587" marR="61587" marT="17027" marB="1702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기획 산출물</a:t>
                      </a: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1587" marR="61587" marT="17027" marB="1702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18495429"/>
                  </a:ext>
                </a:extLst>
              </a:tr>
              <a:tr h="337763"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#1 </a:t>
                      </a: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구축</a:t>
                      </a: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1587" marR="61587" marT="17027" marB="1702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요구사항 명세서</a:t>
                      </a: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1587" marR="61587" marT="17027" marB="1702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기획 산출물</a:t>
                      </a: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1587" marR="61587" marT="17027" marB="1702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30023648"/>
                  </a:ext>
                </a:extLst>
              </a:tr>
              <a:tr h="33776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기본 설계서</a:t>
                      </a: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1587" marR="61587" marT="17027" marB="1702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개발 산출물</a:t>
                      </a: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1587" marR="61587" marT="17027" marB="1702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9407846"/>
                  </a:ext>
                </a:extLst>
              </a:tr>
              <a:tr h="33776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상세 설계서</a:t>
                      </a: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1587" marR="61587" marT="17027" marB="1702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개발 산출물</a:t>
                      </a: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1587" marR="61587" marT="17027" marB="1702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5619845"/>
                  </a:ext>
                </a:extLst>
              </a:tr>
              <a:tr h="33776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#2 </a:t>
                      </a: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구축</a:t>
                      </a: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1587" marR="61587" marT="17027" marB="1702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설계 기술서</a:t>
                      </a: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1587" marR="61587" marT="17027" marB="1702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개발 산출물</a:t>
                      </a: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1587" marR="61587" marT="17027" marB="1702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69516057"/>
                  </a:ext>
                </a:extLst>
              </a:tr>
              <a:tr h="33776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전이</a:t>
                      </a: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1587" marR="61587" marT="17027" marB="1702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종료 보고서</a:t>
                      </a: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1587" marR="61587" marT="17027" marB="1702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종료 산출물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1587" marR="61587" marT="17027" marB="1702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57869275"/>
                  </a:ext>
                </a:extLst>
              </a:tr>
            </a:tbl>
          </a:graphicData>
        </a:graphic>
      </p:graphicFrame>
      <p:sp>
        <p:nvSpPr>
          <p:cNvPr id="12" name="직사각형 11">
            <a:extLst>
              <a:ext uri="{FF2B5EF4-FFF2-40B4-BE49-F238E27FC236}">
                <a16:creationId xmlns:a16="http://schemas.microsoft.com/office/drawing/2014/main" id="{8B03624B-ED73-409B-BE01-96BCD60379F5}"/>
              </a:ext>
            </a:extLst>
          </p:cNvPr>
          <p:cNvSpPr/>
          <p:nvPr/>
        </p:nvSpPr>
        <p:spPr>
          <a:xfrm>
            <a:off x="266690" y="1277196"/>
            <a:ext cx="8602221" cy="10860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ko-KR" altLang="en-US" b="1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형상 항목 식별</a:t>
            </a:r>
            <a:endParaRPr lang="ko-KR" altLang="en-US" b="1" kern="0" dirty="0">
              <a:solidFill>
                <a:srgbClr val="000000"/>
              </a:solidFill>
              <a:latin typeface="함초롬바탕" panose="02030604000101010101" pitchFamily="18" charset="-127"/>
            </a:endParaRPr>
          </a:p>
          <a:p>
            <a:pPr marL="342900" lvl="0" indent="-342900" algn="just" fontAlgn="base">
              <a:lnSpc>
                <a:spcPct val="160000"/>
              </a:lnSpc>
              <a:buFont typeface="Wingdings" panose="05000000000000000000" pitchFamily="2" charset="2"/>
              <a:buChar char=""/>
            </a:pP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관리 방법이나 변경에 대한 통제 여부에 따라 산출물을 구분하고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,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이 중 변경에 대한 통제가 필요한 산출물을 선정한다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.</a:t>
            </a:r>
            <a:endParaRPr lang="ko-KR" altLang="en-US" sz="1200" kern="0" dirty="0">
              <a:solidFill>
                <a:srgbClr val="000000"/>
              </a:solidFill>
              <a:latin typeface="함초롬바탕" panose="02030604000101010101" pitchFamily="18" charset="-127"/>
            </a:endParaRPr>
          </a:p>
          <a:p>
            <a:pPr marL="342900" lvl="0" indent="-342900" algn="just" fontAlgn="base">
              <a:lnSpc>
                <a:spcPct val="160000"/>
              </a:lnSpc>
              <a:buFont typeface="Wingdings" panose="05000000000000000000" pitchFamily="2" charset="2"/>
              <a:buChar char=""/>
            </a:pP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제품 개발 초기 단계에서 프로젝트 관리자가 형상 담당자 및 형상 관리 대상이 되는 형상 항목을 선정한다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.</a:t>
            </a:r>
            <a:endParaRPr lang="ko-KR" altLang="en-US" sz="1200" kern="0" dirty="0">
              <a:solidFill>
                <a:srgbClr val="000000"/>
              </a:solidFill>
              <a:latin typeface="함초롬바탕" panose="02030604000101010101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3CEECCB-8B9E-44CB-AE35-FBDFAEBA30C0}"/>
              </a:ext>
            </a:extLst>
          </p:cNvPr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2.2 </a:t>
            </a:r>
            <a:r>
              <a:rPr lang="ko-KR" altLang="en-US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부록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6150128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직선 연결선 21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제목 22"/>
          <p:cNvSpPr>
            <a:spLocks noGrp="1"/>
          </p:cNvSpPr>
          <p:nvPr>
            <p:ph type="title"/>
          </p:nvPr>
        </p:nvSpPr>
        <p:spPr>
          <a:xfrm>
            <a:off x="247649" y="552449"/>
            <a:ext cx="8486775" cy="855663"/>
          </a:xfrm>
        </p:spPr>
        <p:txBody>
          <a:bodyPr/>
          <a:lstStyle/>
          <a:p>
            <a:pPr algn="l"/>
            <a:r>
              <a:rPr lang="ko-KR" altLang="en-US" sz="4000" b="1" spc="-150" dirty="0">
                <a:solidFill>
                  <a:srgbClr val="1D314E"/>
                </a:solidFill>
              </a:rPr>
              <a:t>형상 관리 계획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294FCAC-F513-4FE4-9338-50C75277E2CC}"/>
              </a:ext>
            </a:extLst>
          </p:cNvPr>
          <p:cNvSpPr txBox="1"/>
          <p:nvPr/>
        </p:nvSpPr>
        <p:spPr>
          <a:xfrm>
            <a:off x="6525087" y="6443990"/>
            <a:ext cx="26189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>
                <a:latin typeface="나눔고딕" panose="020B0600000101010101" charset="-127"/>
                <a:ea typeface="나눔고딕" panose="020B0600000101010101" charset="-127"/>
              </a:rPr>
              <a:t>싱크로나이즈드</a:t>
            </a:r>
            <a:r>
              <a:rPr lang="ko-KR" altLang="en-US" sz="1100" dirty="0">
                <a:latin typeface="나눔고딕" panose="020B0600000101010101" charset="-127"/>
                <a:ea typeface="나눔고딕" panose="020B0600000101010101" charset="-127"/>
              </a:rPr>
              <a:t> 수영 경기 관리 시스템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9991A2D1-D6E9-48B5-9BB5-B750305139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0E004A1-BCFE-4DE3-85B2-F38AC004BD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4BF0C43F-DD79-4445-8AE6-0E8E02346D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C7F01F7D-8F68-492B-A63C-4E77A2DC77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86998E45-BF76-4DB2-A026-AA1C57B3C6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FE1DF705-B30C-47EF-8597-50D55382FF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B3D2CAF4-39A1-4905-B694-D77F5DA9947A}"/>
              </a:ext>
            </a:extLst>
          </p:cNvPr>
          <p:cNvSpPr txBox="1">
            <a:spLocks/>
          </p:cNvSpPr>
          <p:nvPr/>
        </p:nvSpPr>
        <p:spPr>
          <a:xfrm>
            <a:off x="3705231" y="980280"/>
            <a:ext cx="1725143" cy="3063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itchFamily="34" charset="0"/>
              <a:buNone/>
            </a:pPr>
            <a:r>
              <a:rPr lang="ko-KR" altLang="en-US" sz="1200" b="1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형상 관리 활동</a:t>
            </a:r>
            <a:endParaRPr lang="en-US" altLang="ko-KR" sz="1200" b="1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0AB79985-C999-419E-BAB3-9E1D4AB1F6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3FA02363-4A37-4884-873D-D58550A14B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4652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3369F03C-F4F9-4383-91B1-2E8E2FBB91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B03624B-ED73-409B-BE01-96BCD60379F5}"/>
              </a:ext>
            </a:extLst>
          </p:cNvPr>
          <p:cNvSpPr/>
          <p:nvPr/>
        </p:nvSpPr>
        <p:spPr>
          <a:xfrm>
            <a:off x="266690" y="1277196"/>
            <a:ext cx="8602221" cy="4748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ko-KR" altLang="en-US" b="1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버전관리</a:t>
            </a:r>
            <a:endParaRPr lang="ko-KR" altLang="en-US" b="1" kern="0" dirty="0">
              <a:solidFill>
                <a:srgbClr val="000000"/>
              </a:solidFill>
              <a:latin typeface="함초롬바탕" panose="02030604000101010101" pitchFamily="18" charset="-127"/>
            </a:endParaRP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6A6812C6-7379-4BE4-B777-72D81DFD6F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2017600"/>
              </p:ext>
            </p:extLst>
          </p:nvPr>
        </p:nvGraphicFramePr>
        <p:xfrm>
          <a:off x="727323" y="2569304"/>
          <a:ext cx="7680953" cy="2300567"/>
        </p:xfrm>
        <a:graphic>
          <a:graphicData uri="http://schemas.openxmlformats.org/drawingml/2006/table">
            <a:tbl>
              <a:tblPr/>
              <a:tblGrid>
                <a:gridCol w="1841832">
                  <a:extLst>
                    <a:ext uri="{9D8B030D-6E8A-4147-A177-3AD203B41FA5}">
                      <a16:colId xmlns:a16="http://schemas.microsoft.com/office/drawing/2014/main" val="4287141168"/>
                    </a:ext>
                  </a:extLst>
                </a:gridCol>
                <a:gridCol w="5839121">
                  <a:extLst>
                    <a:ext uri="{9D8B030D-6E8A-4147-A177-3AD203B41FA5}">
                      <a16:colId xmlns:a16="http://schemas.microsoft.com/office/drawing/2014/main" val="3662863205"/>
                    </a:ext>
                  </a:extLst>
                </a:gridCol>
              </a:tblGrid>
              <a:tr h="47841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시점</a:t>
                      </a: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B87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개정 번호</a:t>
                      </a: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B87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3985506"/>
                  </a:ext>
                </a:extLst>
              </a:tr>
              <a:tr h="47841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최초 작성 시</a:t>
                      </a: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v0.00</a:t>
                      </a:r>
                      <a:endParaRPr lang="en-US" sz="14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2543374"/>
                  </a:ext>
                </a:extLst>
              </a:tr>
              <a:tr h="47841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개인 변경 시</a:t>
                      </a: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v0.00</a:t>
                      </a: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에서 뒤의 두 자리 숫자를 </a:t>
                      </a:r>
                      <a:r>
                        <a:rPr lang="en-US" altLang="ko-KR" sz="14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1</a:t>
                      </a: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씩 증가</a:t>
                      </a:r>
                      <a:r>
                        <a:rPr lang="en-US" altLang="ko-KR" sz="14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(ex. v.0.00 -&gt; v.0.01)</a:t>
                      </a: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22771431"/>
                  </a:ext>
                </a:extLst>
              </a:tr>
              <a:tr h="86533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문서의 베이스 라인</a:t>
                      </a: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Rev0.0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의 형식으로 초기화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. 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추후에 변경이 일어날 경우 숫자를 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1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씩 증가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(ex. v.0.17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의 공식화 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-&gt; Rev0.0, Rev0.0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의 변경 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-&gt; Rev1.0)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4354509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298DED8E-DC9B-4187-B7A0-CA39039C30DE}"/>
              </a:ext>
            </a:extLst>
          </p:cNvPr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2.2 </a:t>
            </a:r>
            <a:r>
              <a:rPr lang="ko-KR" altLang="en-US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부록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8135221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직선 연결선 21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제목 22"/>
          <p:cNvSpPr>
            <a:spLocks noGrp="1"/>
          </p:cNvSpPr>
          <p:nvPr>
            <p:ph type="title"/>
          </p:nvPr>
        </p:nvSpPr>
        <p:spPr>
          <a:xfrm>
            <a:off x="247649" y="552449"/>
            <a:ext cx="8486775" cy="855663"/>
          </a:xfrm>
        </p:spPr>
        <p:txBody>
          <a:bodyPr/>
          <a:lstStyle/>
          <a:p>
            <a:pPr algn="l"/>
            <a:r>
              <a:rPr lang="ko-KR" altLang="en-US" sz="4000" b="1" spc="-150" dirty="0">
                <a:solidFill>
                  <a:srgbClr val="1D314E"/>
                </a:solidFill>
              </a:rPr>
              <a:t>형상 관리 계획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294FCAC-F513-4FE4-9338-50C75277E2CC}"/>
              </a:ext>
            </a:extLst>
          </p:cNvPr>
          <p:cNvSpPr txBox="1"/>
          <p:nvPr/>
        </p:nvSpPr>
        <p:spPr>
          <a:xfrm>
            <a:off x="6525087" y="6443990"/>
            <a:ext cx="26189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>
                <a:latin typeface="나눔고딕" panose="020B0600000101010101" charset="-127"/>
                <a:ea typeface="나눔고딕" panose="020B0600000101010101" charset="-127"/>
              </a:rPr>
              <a:t>싱크로나이즈드</a:t>
            </a:r>
            <a:r>
              <a:rPr lang="ko-KR" altLang="en-US" sz="1100" dirty="0">
                <a:latin typeface="나눔고딕" panose="020B0600000101010101" charset="-127"/>
                <a:ea typeface="나눔고딕" panose="020B0600000101010101" charset="-127"/>
              </a:rPr>
              <a:t> 수영 경기 관리 시스템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9991A2D1-D6E9-48B5-9BB5-B750305139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0E004A1-BCFE-4DE3-85B2-F38AC004BD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4BF0C43F-DD79-4445-8AE6-0E8E02346D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C7F01F7D-8F68-492B-A63C-4E77A2DC77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86998E45-BF76-4DB2-A026-AA1C57B3C6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FE1DF705-B30C-47EF-8597-50D55382FF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B3D2CAF4-39A1-4905-B694-D77F5DA9947A}"/>
              </a:ext>
            </a:extLst>
          </p:cNvPr>
          <p:cNvSpPr txBox="1">
            <a:spLocks/>
          </p:cNvSpPr>
          <p:nvPr/>
        </p:nvSpPr>
        <p:spPr>
          <a:xfrm>
            <a:off x="3705231" y="980280"/>
            <a:ext cx="1725143" cy="3063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itchFamily="34" charset="0"/>
              <a:buNone/>
            </a:pPr>
            <a:r>
              <a:rPr lang="ko-KR" altLang="en-US" sz="1200" b="1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형상 관리 활동</a:t>
            </a:r>
            <a:endParaRPr lang="en-US" altLang="ko-KR" sz="1200" b="1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0AB79985-C999-419E-BAB3-9E1D4AB1F6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3FA02363-4A37-4884-873D-D58550A14B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4652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3369F03C-F4F9-4383-91B1-2E8E2FBB91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B03624B-ED73-409B-BE01-96BCD60379F5}"/>
              </a:ext>
            </a:extLst>
          </p:cNvPr>
          <p:cNvSpPr/>
          <p:nvPr/>
        </p:nvSpPr>
        <p:spPr>
          <a:xfrm>
            <a:off x="266690" y="1277196"/>
            <a:ext cx="8602221" cy="4748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ko-KR" altLang="en-US" b="1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형상 항목 획득</a:t>
            </a:r>
            <a:endParaRPr lang="ko-KR" altLang="en-US" b="1" kern="0" dirty="0">
              <a:solidFill>
                <a:srgbClr val="000000"/>
              </a:solidFill>
              <a:latin typeface="함초롬바탕" panose="02030604000101010101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3E74C61-8139-424F-82EF-29168C4C1A54}"/>
              </a:ext>
            </a:extLst>
          </p:cNvPr>
          <p:cNvSpPr/>
          <p:nvPr/>
        </p:nvSpPr>
        <p:spPr>
          <a:xfrm>
            <a:off x="554344" y="1834814"/>
            <a:ext cx="8026912" cy="45263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fontAlgn="base">
              <a:lnSpc>
                <a:spcPct val="160000"/>
              </a:lnSpc>
              <a:buFont typeface="Wingdings" panose="05000000000000000000" pitchFamily="2" charset="2"/>
              <a:buChar char=""/>
            </a:pPr>
            <a:r>
              <a:rPr lang="ko-KR" altLang="en-US" sz="140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형상 항목의 물리적 저장 환경</a:t>
            </a:r>
            <a:br>
              <a:rPr lang="ko-KR" altLang="en-US" sz="1400" kern="0" dirty="0">
                <a:solidFill>
                  <a:srgbClr val="000000"/>
                </a:solidFill>
                <a:latin typeface="함초롬바탕" panose="02030604000101010101" pitchFamily="18" charset="-127"/>
              </a:rPr>
            </a:br>
            <a:r>
              <a:rPr lang="ko-KR" altLang="en-US" sz="140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형상 관리 담당자는 </a:t>
            </a:r>
            <a:r>
              <a:rPr lang="ko-KR" altLang="en-US" sz="1400" kern="0" dirty="0" err="1">
                <a:solidFill>
                  <a:srgbClr val="000000"/>
                </a:solidFill>
                <a:latin typeface="맑은 고딕" panose="020B0503020000020004" pitchFamily="50" charset="-127"/>
              </a:rPr>
              <a:t>싱크로나이즈드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 수영경기 관리 시스템과 관련된 모든 베이스라인 문서로 공식화될 형상 항목을 정의된 저장소에 보관하여 관리한다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. </a:t>
            </a:r>
            <a:endParaRPr lang="ko-KR" altLang="en-US" sz="1400" kern="0" dirty="0">
              <a:solidFill>
                <a:srgbClr val="000000"/>
              </a:solidFill>
              <a:latin typeface="함초롬바탕" panose="02030604000101010101" pitchFamily="18" charset="-127"/>
            </a:endParaRPr>
          </a:p>
          <a:p>
            <a:pPr marL="342900" lvl="0" indent="-342900" fontAlgn="base">
              <a:lnSpc>
                <a:spcPct val="160000"/>
              </a:lnSpc>
              <a:buFont typeface="Wingdings" panose="05000000000000000000" pitchFamily="2" charset="2"/>
              <a:buChar char=""/>
            </a:pPr>
            <a:r>
              <a:rPr lang="ko-KR" altLang="en-US" sz="140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문서화 요구사항 </a:t>
            </a:r>
            <a:br>
              <a:rPr lang="ko-KR" altLang="en-US" sz="1400" kern="0" dirty="0">
                <a:solidFill>
                  <a:srgbClr val="000000"/>
                </a:solidFill>
                <a:latin typeface="함초롬바탕" panose="02030604000101010101" pitchFamily="18" charset="-127"/>
              </a:rPr>
            </a:br>
            <a:r>
              <a:rPr lang="ko-KR" altLang="en-US" sz="140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형상 항목의 대상이 되는 산출물들은 프로젝트 내에서 정한 규칙에 따라 일관된 양식으로 작성한다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. 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형상 관리 담당자는 모든 형상 항목에 대해 정해진 양식을 작성하고 조직 구성원들에게 배포한다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.</a:t>
            </a:r>
            <a:endParaRPr lang="ko-KR" altLang="en-US" sz="1400" kern="0" dirty="0">
              <a:solidFill>
                <a:srgbClr val="000000"/>
              </a:solidFill>
              <a:latin typeface="함초롬바탕" panose="02030604000101010101" pitchFamily="18" charset="-127"/>
            </a:endParaRPr>
          </a:p>
          <a:p>
            <a:pPr marL="342900" lvl="0" indent="-342900" fontAlgn="base">
              <a:lnSpc>
                <a:spcPct val="160000"/>
              </a:lnSpc>
              <a:buFont typeface="Wingdings" panose="05000000000000000000" pitchFamily="2" charset="2"/>
              <a:buChar char=""/>
            </a:pPr>
            <a:r>
              <a:rPr lang="ko-KR" altLang="en-US" sz="140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접수 및 검사요구</a:t>
            </a:r>
            <a:endParaRPr lang="ko-KR" altLang="en-US" sz="1400" kern="0" dirty="0">
              <a:solidFill>
                <a:srgbClr val="000000"/>
              </a:solidFill>
              <a:latin typeface="함초롬바탕" panose="02030604000101010101" pitchFamily="18" charset="-127"/>
            </a:endParaRPr>
          </a:p>
          <a:p>
            <a:pPr fontAlgn="base">
              <a:lnSpc>
                <a:spcPct val="160000"/>
              </a:lnSpc>
            </a:pPr>
            <a:r>
              <a:rPr lang="ko-KR" altLang="en-US" sz="140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형상 항목의 작성이 완료되면 형상 관리 담당자는 해당 형상 항목이 형상 관리서버에 등록되 어 공식화되기에 적합한지 검사한다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. 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만일 적합하다면 공식화하고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, 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부적합하다면 해당 형상 항목이 부적합한 이유와 함께 수정을 요구한다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.</a:t>
            </a:r>
            <a:endParaRPr lang="ko-KR" altLang="en-US" sz="1400" kern="0" dirty="0">
              <a:solidFill>
                <a:srgbClr val="000000"/>
              </a:solidFill>
              <a:latin typeface="함초롬바탕" panose="02030604000101010101" pitchFamily="18" charset="-127"/>
            </a:endParaRPr>
          </a:p>
          <a:p>
            <a:pPr marL="342900" lvl="0" indent="-342900" fontAlgn="base">
              <a:lnSpc>
                <a:spcPct val="160000"/>
              </a:lnSpc>
              <a:buFont typeface="Wingdings" panose="05000000000000000000" pitchFamily="2" charset="2"/>
              <a:buChar char=""/>
            </a:pPr>
            <a:r>
              <a:rPr lang="ko-KR" altLang="en-US" sz="140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액세스 통제 절차</a:t>
            </a:r>
            <a:br>
              <a:rPr lang="ko-KR" altLang="en-US" sz="1400" kern="0" dirty="0">
                <a:solidFill>
                  <a:srgbClr val="000000"/>
                </a:solidFill>
                <a:latin typeface="함초롬바탕" panose="02030604000101010101" pitchFamily="18" charset="-127"/>
              </a:rPr>
            </a:br>
            <a:r>
              <a:rPr lang="ko-KR" altLang="en-US" sz="140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베이스라인 변경을 위해서는 형상 통제 위원회의 평가와 승인이 필요하다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.</a:t>
            </a:r>
            <a:endParaRPr lang="ko-KR" altLang="en-US" sz="1400" kern="0" dirty="0">
              <a:solidFill>
                <a:srgbClr val="000000"/>
              </a:solidFill>
              <a:latin typeface="함초롬바탕" panose="02030604000101010101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28F30F7-3557-467A-B587-40B0B216DF26}"/>
              </a:ext>
            </a:extLst>
          </p:cNvPr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2.2 </a:t>
            </a:r>
            <a:r>
              <a:rPr lang="ko-KR" altLang="en-US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부록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6587896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직선 연결선 21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제목 22"/>
          <p:cNvSpPr>
            <a:spLocks noGrp="1"/>
          </p:cNvSpPr>
          <p:nvPr>
            <p:ph type="title"/>
          </p:nvPr>
        </p:nvSpPr>
        <p:spPr>
          <a:xfrm>
            <a:off x="247649" y="552449"/>
            <a:ext cx="8486775" cy="855663"/>
          </a:xfrm>
        </p:spPr>
        <p:txBody>
          <a:bodyPr/>
          <a:lstStyle/>
          <a:p>
            <a:pPr algn="l"/>
            <a:r>
              <a:rPr lang="ko-KR" altLang="en-US" sz="4000" b="1" spc="-150" dirty="0">
                <a:solidFill>
                  <a:srgbClr val="1D314E"/>
                </a:solidFill>
              </a:rPr>
              <a:t>형상 관리 계획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294FCAC-F513-4FE4-9338-50C75277E2CC}"/>
              </a:ext>
            </a:extLst>
          </p:cNvPr>
          <p:cNvSpPr txBox="1"/>
          <p:nvPr/>
        </p:nvSpPr>
        <p:spPr>
          <a:xfrm>
            <a:off x="6525087" y="6443990"/>
            <a:ext cx="26189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>
                <a:latin typeface="나눔고딕" panose="020B0600000101010101" charset="-127"/>
                <a:ea typeface="나눔고딕" panose="020B0600000101010101" charset="-127"/>
              </a:rPr>
              <a:t>싱크로나이즈드</a:t>
            </a:r>
            <a:r>
              <a:rPr lang="ko-KR" altLang="en-US" sz="1100" dirty="0">
                <a:latin typeface="나눔고딕" panose="020B0600000101010101" charset="-127"/>
                <a:ea typeface="나눔고딕" panose="020B0600000101010101" charset="-127"/>
              </a:rPr>
              <a:t> 수영 경기 관리 시스템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9991A2D1-D6E9-48B5-9BB5-B750305139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0E004A1-BCFE-4DE3-85B2-F38AC004BD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4BF0C43F-DD79-4445-8AE6-0E8E02346D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C7F01F7D-8F68-492B-A63C-4E77A2DC77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86998E45-BF76-4DB2-A026-AA1C57B3C6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FE1DF705-B30C-47EF-8597-50D55382FF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B3D2CAF4-39A1-4905-B694-D77F5DA9947A}"/>
              </a:ext>
            </a:extLst>
          </p:cNvPr>
          <p:cNvSpPr txBox="1">
            <a:spLocks/>
          </p:cNvSpPr>
          <p:nvPr/>
        </p:nvSpPr>
        <p:spPr>
          <a:xfrm>
            <a:off x="3705231" y="980280"/>
            <a:ext cx="1725143" cy="3063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itchFamily="34" charset="0"/>
              <a:buNone/>
            </a:pPr>
            <a:r>
              <a:rPr lang="ko-KR" altLang="en-US" sz="1200" b="1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형상 관리 활동</a:t>
            </a:r>
            <a:endParaRPr lang="en-US" altLang="ko-KR" sz="1200" b="1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0AB79985-C999-419E-BAB3-9E1D4AB1F6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3FA02363-4A37-4884-873D-D58550A14B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4652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3369F03C-F4F9-4383-91B1-2E8E2FBB91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B03624B-ED73-409B-BE01-96BCD60379F5}"/>
              </a:ext>
            </a:extLst>
          </p:cNvPr>
          <p:cNvSpPr/>
          <p:nvPr/>
        </p:nvSpPr>
        <p:spPr>
          <a:xfrm>
            <a:off x="266690" y="1277196"/>
            <a:ext cx="8602221" cy="4748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ko-KR" altLang="en-US" b="1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형상 통제</a:t>
            </a:r>
            <a:endParaRPr lang="ko-KR" altLang="en-US" b="1" kern="0" dirty="0">
              <a:solidFill>
                <a:srgbClr val="000000"/>
              </a:solidFill>
              <a:latin typeface="함초롬바탕" panose="02030604000101010101" pitchFamily="18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121EBE9-1994-4C65-B6E2-975B4255F7F5}"/>
              </a:ext>
            </a:extLst>
          </p:cNvPr>
          <p:cNvSpPr/>
          <p:nvPr/>
        </p:nvSpPr>
        <p:spPr>
          <a:xfrm>
            <a:off x="364803" y="1901457"/>
            <a:ext cx="8504108" cy="47657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fontAlgn="base">
              <a:lnSpc>
                <a:spcPct val="160000"/>
              </a:lnSpc>
              <a:buFont typeface="Wingdings" panose="05000000000000000000" pitchFamily="2" charset="2"/>
              <a:buChar char=""/>
            </a:pP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형상 관리 기록 및 보고</a:t>
            </a:r>
            <a:endParaRPr lang="ko-KR" altLang="en-US" sz="1600" kern="0" dirty="0">
              <a:solidFill>
                <a:srgbClr val="000000"/>
              </a:solidFill>
              <a:latin typeface="함초롬바탕" panose="02030604000101010101" pitchFamily="18" charset="-127"/>
            </a:endParaRPr>
          </a:p>
          <a:p>
            <a:pPr fontAlgn="base">
              <a:lnSpc>
                <a:spcPct val="160000"/>
              </a:lnSpc>
            </a:pP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- 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베이스라인의 현재 상태 및 변경 항목들이 제대로 반영되는지 여부를 보고하는 절차로서 베이스라인으로 설정된 형상 항목의 구조와 변경 상태를 기록하여 보고함으로써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, 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형상 항목의 개발 상태에 대한 가시성을 제공한다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.</a:t>
            </a:r>
            <a:endParaRPr lang="ko-KR" altLang="en-US" sz="1600" kern="0" dirty="0">
              <a:solidFill>
                <a:srgbClr val="000000"/>
              </a:solidFill>
              <a:latin typeface="함초롬바탕" panose="02030604000101010101" pitchFamily="18" charset="-127"/>
            </a:endParaRPr>
          </a:p>
          <a:p>
            <a:pPr fontAlgn="base">
              <a:lnSpc>
                <a:spcPct val="160000"/>
              </a:lnSpc>
            </a:pP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가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) 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형상 관리 계획에서 정한 주기대로 작성 및 제출</a:t>
            </a:r>
            <a:endParaRPr lang="ko-KR" altLang="en-US" sz="1600" kern="0" dirty="0">
              <a:solidFill>
                <a:srgbClr val="000000"/>
              </a:solidFill>
              <a:latin typeface="함초롬바탕" panose="02030604000101010101" pitchFamily="18" charset="-127"/>
            </a:endParaRPr>
          </a:p>
          <a:p>
            <a:pPr fontAlgn="base">
              <a:lnSpc>
                <a:spcPct val="160000"/>
              </a:lnSpc>
            </a:pP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나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) 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형상 담당자가 작성</a:t>
            </a:r>
            <a:endParaRPr lang="ko-KR" altLang="en-US" sz="1600" kern="0" dirty="0">
              <a:solidFill>
                <a:srgbClr val="000000"/>
              </a:solidFill>
              <a:latin typeface="함초롬바탕" panose="02030604000101010101" pitchFamily="18" charset="-127"/>
            </a:endParaRPr>
          </a:p>
          <a:p>
            <a:pPr fontAlgn="base">
              <a:lnSpc>
                <a:spcPct val="160000"/>
              </a:lnSpc>
            </a:pP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다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) 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상위 관리자에게 보고</a:t>
            </a:r>
            <a:endParaRPr lang="ko-KR" altLang="en-US" sz="1600" kern="0" dirty="0">
              <a:solidFill>
                <a:srgbClr val="000000"/>
              </a:solidFill>
              <a:latin typeface="함초롬바탕" panose="02030604000101010101" pitchFamily="18" charset="-127"/>
            </a:endParaRPr>
          </a:p>
          <a:p>
            <a:pPr fontAlgn="base">
              <a:lnSpc>
                <a:spcPct val="160000"/>
              </a:lnSpc>
            </a:pP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라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) 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주요 내용</a:t>
            </a:r>
            <a:endParaRPr lang="ko-KR" altLang="en-US" sz="1600" kern="0" dirty="0">
              <a:solidFill>
                <a:srgbClr val="000000"/>
              </a:solidFill>
              <a:latin typeface="함초롬바탕" panose="02030604000101010101" pitchFamily="18" charset="-127"/>
            </a:endParaRPr>
          </a:p>
          <a:p>
            <a:pPr fontAlgn="base">
              <a:lnSpc>
                <a:spcPct val="160000"/>
              </a:lnSpc>
            </a:pP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- 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베이스라인의 상태</a:t>
            </a:r>
            <a:br>
              <a:rPr lang="ko-KR" altLang="en-US" sz="1600" kern="0" dirty="0">
                <a:solidFill>
                  <a:srgbClr val="000000"/>
                </a:solidFill>
                <a:latin typeface="함초롬바탕" panose="02030604000101010101" pitchFamily="18" charset="-127"/>
              </a:rPr>
            </a:br>
            <a:r>
              <a:rPr lang="ko-KR" altLang="en-US" sz="1600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	 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- 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변경 제어 상태</a:t>
            </a:r>
            <a:br>
              <a:rPr lang="ko-KR" altLang="en-US" sz="1600" kern="0" dirty="0">
                <a:solidFill>
                  <a:srgbClr val="000000"/>
                </a:solidFill>
                <a:latin typeface="함초롬바탕" panose="02030604000101010101" pitchFamily="18" charset="-127"/>
              </a:rPr>
            </a:br>
            <a:r>
              <a:rPr lang="ko-KR" altLang="en-US" sz="1600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	 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- 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형상 통제 위원회 활동 내역</a:t>
            </a:r>
            <a:br>
              <a:rPr lang="ko-KR" altLang="en-US" sz="1600" kern="0" dirty="0">
                <a:solidFill>
                  <a:srgbClr val="000000"/>
                </a:solidFill>
                <a:latin typeface="함초롬바탕" panose="02030604000101010101" pitchFamily="18" charset="-127"/>
              </a:rPr>
            </a:br>
            <a:r>
              <a:rPr lang="ko-KR" altLang="en-US" sz="1600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	 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- 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변경 요청의 상태 등</a:t>
            </a:r>
            <a:endParaRPr lang="ko-KR" altLang="en-US" sz="1600" kern="0" dirty="0">
              <a:solidFill>
                <a:srgbClr val="000000"/>
              </a:solidFill>
              <a:latin typeface="함초롬바탕" panose="02030604000101010101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788C567-E5A4-4FBC-A472-746380532162}"/>
              </a:ext>
            </a:extLst>
          </p:cNvPr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2.2 </a:t>
            </a:r>
            <a:r>
              <a:rPr lang="ko-KR" altLang="en-US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부록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2592484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직선 연결선 21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제목 22"/>
          <p:cNvSpPr>
            <a:spLocks noGrp="1"/>
          </p:cNvSpPr>
          <p:nvPr>
            <p:ph type="title"/>
          </p:nvPr>
        </p:nvSpPr>
        <p:spPr>
          <a:xfrm>
            <a:off x="247649" y="552449"/>
            <a:ext cx="8486775" cy="855663"/>
          </a:xfrm>
        </p:spPr>
        <p:txBody>
          <a:bodyPr/>
          <a:lstStyle/>
          <a:p>
            <a:pPr algn="l"/>
            <a:r>
              <a:rPr lang="ko-KR" altLang="en-US" sz="4000" b="1" spc="-150" dirty="0">
                <a:solidFill>
                  <a:srgbClr val="1D314E"/>
                </a:solidFill>
              </a:rPr>
              <a:t>형상 관리 계획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294FCAC-F513-4FE4-9338-50C75277E2CC}"/>
              </a:ext>
            </a:extLst>
          </p:cNvPr>
          <p:cNvSpPr txBox="1"/>
          <p:nvPr/>
        </p:nvSpPr>
        <p:spPr>
          <a:xfrm>
            <a:off x="6525087" y="6443990"/>
            <a:ext cx="26189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>
                <a:latin typeface="나눔고딕" panose="020B0600000101010101" charset="-127"/>
                <a:ea typeface="나눔고딕" panose="020B0600000101010101" charset="-127"/>
              </a:rPr>
              <a:t>싱크로나이즈드</a:t>
            </a:r>
            <a:r>
              <a:rPr lang="ko-KR" altLang="en-US" sz="1100" dirty="0">
                <a:latin typeface="나눔고딕" panose="020B0600000101010101" charset="-127"/>
                <a:ea typeface="나눔고딕" panose="020B0600000101010101" charset="-127"/>
              </a:rPr>
              <a:t> 수영 경기 관리 시스템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9991A2D1-D6E9-48B5-9BB5-B750305139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0E004A1-BCFE-4DE3-85B2-F38AC004BD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4BF0C43F-DD79-4445-8AE6-0E8E02346D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C7F01F7D-8F68-492B-A63C-4E77A2DC77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86998E45-BF76-4DB2-A026-AA1C57B3C6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FE1DF705-B30C-47EF-8597-50D55382FF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B3D2CAF4-39A1-4905-B694-D77F5DA9947A}"/>
              </a:ext>
            </a:extLst>
          </p:cNvPr>
          <p:cNvSpPr txBox="1">
            <a:spLocks/>
          </p:cNvSpPr>
          <p:nvPr/>
        </p:nvSpPr>
        <p:spPr>
          <a:xfrm>
            <a:off x="3705231" y="980280"/>
            <a:ext cx="1725143" cy="3063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itchFamily="34" charset="0"/>
              <a:buNone/>
            </a:pPr>
            <a:r>
              <a:rPr lang="ko-KR" altLang="en-US" sz="1200" b="1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형상 관리 활동</a:t>
            </a:r>
            <a:endParaRPr lang="en-US" altLang="ko-KR" sz="1200" b="1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0AB79985-C999-419E-BAB3-9E1D4AB1F6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3FA02363-4A37-4884-873D-D58550A14B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4652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3369F03C-F4F9-4383-91B1-2E8E2FBB91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B03624B-ED73-409B-BE01-96BCD60379F5}"/>
              </a:ext>
            </a:extLst>
          </p:cNvPr>
          <p:cNvSpPr/>
          <p:nvPr/>
        </p:nvSpPr>
        <p:spPr>
          <a:xfrm>
            <a:off x="266690" y="1277196"/>
            <a:ext cx="8602221" cy="4748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ko-KR" altLang="en-US" b="1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형상 감사</a:t>
            </a:r>
            <a:endParaRPr lang="ko-KR" altLang="en-US" b="1" kern="0" dirty="0">
              <a:solidFill>
                <a:srgbClr val="000000"/>
              </a:solidFill>
              <a:latin typeface="함초롬바탕" panose="02030604000101010101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B44084C-2788-47D1-AE1E-E35416C7A614}"/>
              </a:ext>
            </a:extLst>
          </p:cNvPr>
          <p:cNvSpPr/>
          <p:nvPr/>
        </p:nvSpPr>
        <p:spPr>
          <a:xfrm>
            <a:off x="434332" y="1714499"/>
            <a:ext cx="8266936" cy="49304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60000"/>
              </a:lnSpc>
            </a:pPr>
            <a:r>
              <a:rPr lang="ko-KR" altLang="en-US" sz="110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형상 관리 계획서대로 형상 관리가 진행되고 있는지</a:t>
            </a:r>
            <a:r>
              <a:rPr lang="en-US" altLang="ko-KR" sz="110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, </a:t>
            </a:r>
            <a:r>
              <a:rPr lang="ko-KR" altLang="en-US" sz="110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요구사항 문서대로 제품이 제작 되었는지 감사하는 활동으로서 베이스라인의 무결성 검증을 주목적으로 한다</a:t>
            </a:r>
            <a:r>
              <a:rPr lang="en-US" altLang="ko-KR" sz="110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.</a:t>
            </a:r>
            <a:endParaRPr lang="ko-KR" altLang="en-US" sz="1100" kern="0" dirty="0">
              <a:solidFill>
                <a:srgbClr val="000000"/>
              </a:solidFill>
              <a:latin typeface="함초롬바탕" panose="02030604000101010101" pitchFamily="18" charset="-127"/>
            </a:endParaRPr>
          </a:p>
          <a:p>
            <a:pPr marL="342900" lvl="0" indent="-342900" fontAlgn="base">
              <a:lnSpc>
                <a:spcPct val="160000"/>
              </a:lnSpc>
              <a:buFont typeface="Wingdings" panose="05000000000000000000" pitchFamily="2" charset="2"/>
              <a:buChar char=""/>
            </a:pPr>
            <a:r>
              <a:rPr lang="ko-KR" altLang="en-US" sz="110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형상 감사 준비</a:t>
            </a:r>
            <a:endParaRPr lang="ko-KR" altLang="en-US" sz="1100" kern="0" dirty="0">
              <a:solidFill>
                <a:srgbClr val="000000"/>
              </a:solidFill>
              <a:latin typeface="함초롬바탕" panose="02030604000101010101" pitchFamily="18" charset="-127"/>
            </a:endParaRPr>
          </a:p>
          <a:p>
            <a:pPr fontAlgn="base">
              <a:lnSpc>
                <a:spcPct val="160000"/>
              </a:lnSpc>
            </a:pPr>
            <a:r>
              <a:rPr lang="ko-KR" altLang="en-US" sz="110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가</a:t>
            </a:r>
            <a:r>
              <a:rPr lang="en-US" altLang="ko-KR" sz="110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) </a:t>
            </a:r>
            <a:r>
              <a:rPr lang="ko-KR" altLang="en-US" sz="110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프로젝트 관리자는 형상 관리 담당자를 배정한다</a:t>
            </a:r>
            <a:r>
              <a:rPr lang="en-US" altLang="ko-KR" sz="110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.</a:t>
            </a:r>
            <a:endParaRPr lang="ko-KR" altLang="en-US" sz="1100" kern="0" dirty="0">
              <a:solidFill>
                <a:srgbClr val="000000"/>
              </a:solidFill>
              <a:latin typeface="함초롬바탕" panose="02030604000101010101" pitchFamily="18" charset="-127"/>
            </a:endParaRPr>
          </a:p>
          <a:p>
            <a:pPr fontAlgn="base">
              <a:lnSpc>
                <a:spcPct val="160000"/>
              </a:lnSpc>
            </a:pPr>
            <a:r>
              <a:rPr lang="ko-KR" altLang="en-US" sz="110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나</a:t>
            </a:r>
            <a:r>
              <a:rPr lang="en-US" altLang="ko-KR" sz="110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) </a:t>
            </a:r>
            <a:r>
              <a:rPr lang="ko-KR" altLang="en-US" sz="110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배정된 형상 관리 담당자는 프로젝트관리자와 고객대표와 같이 형상관리위원회로 구성이 되어서 형상 감사를 수행한다</a:t>
            </a:r>
            <a:r>
              <a:rPr lang="en-US" altLang="ko-KR" sz="110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.</a:t>
            </a:r>
            <a:endParaRPr lang="ko-KR" altLang="en-US" sz="1100" kern="0" dirty="0">
              <a:solidFill>
                <a:srgbClr val="000000"/>
              </a:solidFill>
              <a:latin typeface="함초롬바탕" panose="02030604000101010101" pitchFamily="18" charset="-127"/>
            </a:endParaRPr>
          </a:p>
          <a:p>
            <a:pPr fontAlgn="base">
              <a:lnSpc>
                <a:spcPct val="160000"/>
              </a:lnSpc>
            </a:pPr>
            <a:r>
              <a:rPr lang="ko-KR" altLang="en-US" sz="110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다</a:t>
            </a:r>
            <a:r>
              <a:rPr lang="en-US" altLang="ko-KR" sz="110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) </a:t>
            </a:r>
            <a:r>
              <a:rPr lang="ko-KR" altLang="en-US" sz="110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프로젝트관리자는 형상 감사를 받기 위한 산출물들을 준비하여서 회의에 참석한다</a:t>
            </a:r>
            <a:r>
              <a:rPr lang="en-US" altLang="ko-KR" sz="110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.</a:t>
            </a:r>
            <a:endParaRPr lang="ko-KR" altLang="en-US" sz="1100" kern="0" dirty="0">
              <a:solidFill>
                <a:srgbClr val="000000"/>
              </a:solidFill>
              <a:latin typeface="함초롬바탕" panose="02030604000101010101" pitchFamily="18" charset="-127"/>
            </a:endParaRPr>
          </a:p>
          <a:p>
            <a:pPr marL="342900" lvl="0" indent="-342900" fontAlgn="base">
              <a:lnSpc>
                <a:spcPct val="160000"/>
              </a:lnSpc>
              <a:buFont typeface="Wingdings" panose="05000000000000000000" pitchFamily="2" charset="2"/>
              <a:buChar char=""/>
            </a:pPr>
            <a:r>
              <a:rPr lang="ko-KR" altLang="en-US" sz="110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형상 감사 실시</a:t>
            </a:r>
            <a:endParaRPr lang="ko-KR" altLang="en-US" sz="1100" kern="0" dirty="0">
              <a:solidFill>
                <a:srgbClr val="000000"/>
              </a:solidFill>
              <a:latin typeface="함초롬바탕" panose="02030604000101010101" pitchFamily="18" charset="-127"/>
            </a:endParaRPr>
          </a:p>
          <a:p>
            <a:pPr fontAlgn="base">
              <a:lnSpc>
                <a:spcPct val="160000"/>
              </a:lnSpc>
            </a:pPr>
            <a:r>
              <a:rPr lang="ko-KR" altLang="en-US" sz="110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가</a:t>
            </a:r>
            <a:r>
              <a:rPr lang="en-US" altLang="ko-KR" sz="110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) </a:t>
            </a:r>
            <a:r>
              <a:rPr lang="ko-KR" altLang="en-US" sz="110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형상관리위원회에서 실시한다</a:t>
            </a:r>
            <a:r>
              <a:rPr lang="en-US" altLang="ko-KR" sz="110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.</a:t>
            </a:r>
            <a:endParaRPr lang="ko-KR" altLang="en-US" sz="1100" kern="0" dirty="0">
              <a:solidFill>
                <a:srgbClr val="000000"/>
              </a:solidFill>
              <a:latin typeface="함초롬바탕" panose="02030604000101010101" pitchFamily="18" charset="-127"/>
            </a:endParaRPr>
          </a:p>
          <a:p>
            <a:pPr fontAlgn="base">
              <a:lnSpc>
                <a:spcPct val="160000"/>
              </a:lnSpc>
            </a:pPr>
            <a:r>
              <a:rPr lang="ko-KR" altLang="en-US" sz="110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나</a:t>
            </a:r>
            <a:r>
              <a:rPr lang="en-US" altLang="ko-KR" sz="110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) </a:t>
            </a:r>
            <a:r>
              <a:rPr lang="ko-KR" altLang="en-US" sz="110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형상 관리 계획에 형상 수립된 감사 계획에 따라 감사를 실시한다</a:t>
            </a:r>
            <a:r>
              <a:rPr lang="en-US" altLang="ko-KR" sz="110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..</a:t>
            </a:r>
            <a:endParaRPr lang="ko-KR" altLang="en-US" sz="1100" kern="0" dirty="0">
              <a:solidFill>
                <a:srgbClr val="000000"/>
              </a:solidFill>
              <a:latin typeface="함초롬바탕" panose="02030604000101010101" pitchFamily="18" charset="-127"/>
            </a:endParaRPr>
          </a:p>
          <a:p>
            <a:pPr fontAlgn="base">
              <a:lnSpc>
                <a:spcPct val="160000"/>
              </a:lnSpc>
            </a:pPr>
            <a:r>
              <a:rPr lang="ko-KR" altLang="en-US" sz="110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다</a:t>
            </a:r>
            <a:r>
              <a:rPr lang="en-US" altLang="ko-KR" sz="110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) </a:t>
            </a:r>
            <a:r>
              <a:rPr lang="ko-KR" altLang="en-US" sz="110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정기적인 형상 감사 외에 베이스라인이 수립되기 전에도 실시한다</a:t>
            </a:r>
            <a:r>
              <a:rPr lang="en-US" altLang="ko-KR" sz="110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.</a:t>
            </a:r>
            <a:endParaRPr lang="ko-KR" altLang="en-US" sz="1100" kern="0" dirty="0">
              <a:solidFill>
                <a:srgbClr val="000000"/>
              </a:solidFill>
              <a:latin typeface="함초롬바탕" panose="02030604000101010101" pitchFamily="18" charset="-127"/>
            </a:endParaRPr>
          </a:p>
          <a:p>
            <a:pPr fontAlgn="base">
              <a:lnSpc>
                <a:spcPct val="160000"/>
              </a:lnSpc>
            </a:pPr>
            <a:r>
              <a:rPr lang="ko-KR" altLang="en-US" sz="110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라</a:t>
            </a:r>
            <a:r>
              <a:rPr lang="en-US" altLang="ko-KR" sz="110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) </a:t>
            </a:r>
            <a:r>
              <a:rPr lang="ko-KR" altLang="en-US" sz="110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검증 내용</a:t>
            </a:r>
            <a:endParaRPr lang="ko-KR" altLang="en-US" sz="1100" kern="0" dirty="0">
              <a:solidFill>
                <a:srgbClr val="000000"/>
              </a:solidFill>
              <a:latin typeface="함초롬바탕" panose="02030604000101010101" pitchFamily="18" charset="-127"/>
            </a:endParaRPr>
          </a:p>
          <a:p>
            <a:pPr fontAlgn="base">
              <a:lnSpc>
                <a:spcPct val="160000"/>
              </a:lnSpc>
            </a:pPr>
            <a:r>
              <a:rPr lang="ko-KR" altLang="en-US" sz="1100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	</a:t>
            </a:r>
            <a:r>
              <a:rPr lang="en-US" altLang="ko-KR" sz="110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- </a:t>
            </a:r>
            <a:r>
              <a:rPr lang="ko-KR" altLang="en-US" sz="110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모든 승인된 변경의 반영 여부</a:t>
            </a:r>
            <a:endParaRPr lang="ko-KR" altLang="en-US" sz="1100" kern="0" dirty="0">
              <a:solidFill>
                <a:srgbClr val="000000"/>
              </a:solidFill>
              <a:latin typeface="함초롬바탕" panose="02030604000101010101" pitchFamily="18" charset="-127"/>
            </a:endParaRPr>
          </a:p>
          <a:p>
            <a:pPr fontAlgn="base">
              <a:lnSpc>
                <a:spcPct val="160000"/>
              </a:lnSpc>
            </a:pPr>
            <a:r>
              <a:rPr lang="ko-KR" altLang="en-US" sz="1100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	</a:t>
            </a:r>
            <a:r>
              <a:rPr lang="en-US" altLang="ko-KR" sz="110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- </a:t>
            </a:r>
            <a:r>
              <a:rPr lang="ko-KR" altLang="en-US" sz="110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관련된 항목의 갱신 여부</a:t>
            </a:r>
            <a:endParaRPr lang="ko-KR" altLang="en-US" sz="1100" kern="0" dirty="0">
              <a:solidFill>
                <a:srgbClr val="000000"/>
              </a:solidFill>
              <a:latin typeface="함초롬바탕" panose="02030604000101010101" pitchFamily="18" charset="-127"/>
            </a:endParaRPr>
          </a:p>
          <a:p>
            <a:pPr fontAlgn="base">
              <a:lnSpc>
                <a:spcPct val="160000"/>
              </a:lnSpc>
            </a:pPr>
            <a:r>
              <a:rPr lang="ko-KR" altLang="en-US" sz="1100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	</a:t>
            </a:r>
            <a:r>
              <a:rPr lang="en-US" altLang="ko-KR" sz="110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- </a:t>
            </a:r>
            <a:r>
              <a:rPr lang="ko-KR" altLang="en-US" sz="110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승인되지 않은 변경의 반영 여부</a:t>
            </a:r>
            <a:endParaRPr lang="ko-KR" altLang="en-US" sz="1100" kern="0" dirty="0">
              <a:solidFill>
                <a:srgbClr val="000000"/>
              </a:solidFill>
              <a:latin typeface="함초롬바탕" panose="02030604000101010101" pitchFamily="18" charset="-127"/>
            </a:endParaRPr>
          </a:p>
          <a:p>
            <a:pPr fontAlgn="base">
              <a:lnSpc>
                <a:spcPct val="160000"/>
              </a:lnSpc>
            </a:pPr>
            <a:r>
              <a:rPr lang="ko-KR" altLang="en-US" sz="1100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	</a:t>
            </a:r>
            <a:r>
              <a:rPr lang="en-US" altLang="ko-KR" sz="110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- </a:t>
            </a:r>
            <a:r>
              <a:rPr lang="ko-KR" altLang="en-US" sz="110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인도될 항목과 요구사항</a:t>
            </a:r>
            <a:r>
              <a:rPr lang="en-US" altLang="ko-KR" sz="110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, </a:t>
            </a:r>
            <a:r>
              <a:rPr lang="ko-KR" altLang="en-US" sz="110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디자인과의 일치 여부</a:t>
            </a:r>
            <a:endParaRPr lang="ko-KR" altLang="en-US" sz="1100" kern="0" dirty="0">
              <a:solidFill>
                <a:srgbClr val="000000"/>
              </a:solidFill>
              <a:latin typeface="함초롬바탕" panose="02030604000101010101" pitchFamily="18" charset="-127"/>
            </a:endParaRPr>
          </a:p>
          <a:p>
            <a:pPr fontAlgn="base">
              <a:lnSpc>
                <a:spcPct val="160000"/>
              </a:lnSpc>
            </a:pPr>
            <a:r>
              <a:rPr lang="ko-KR" altLang="en-US" sz="1100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	</a:t>
            </a:r>
            <a:r>
              <a:rPr lang="en-US" altLang="ko-KR" sz="110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- </a:t>
            </a:r>
            <a:r>
              <a:rPr lang="ko-KR" altLang="en-US" sz="110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모든 알려진 소프트웨어의 문제가 변경 승인에 의해 검토되었는지 여부</a:t>
            </a:r>
            <a:endParaRPr lang="ko-KR" altLang="en-US" sz="1100" kern="0" dirty="0">
              <a:solidFill>
                <a:srgbClr val="000000"/>
              </a:solidFill>
              <a:latin typeface="함초롬바탕" panose="02030604000101010101" pitchFamily="18" charset="-127"/>
            </a:endParaRPr>
          </a:p>
          <a:p>
            <a:pPr fontAlgn="base">
              <a:lnSpc>
                <a:spcPct val="160000"/>
              </a:lnSpc>
            </a:pPr>
            <a:r>
              <a:rPr lang="ko-KR" altLang="en-US" sz="1100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	</a:t>
            </a:r>
            <a:r>
              <a:rPr lang="en-US" altLang="ko-KR" sz="110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- </a:t>
            </a:r>
            <a:r>
              <a:rPr lang="ko-KR" altLang="en-US" sz="110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버전 기술 문서의 준비 여부</a:t>
            </a:r>
            <a:br>
              <a:rPr lang="ko-KR" altLang="en-US" sz="1100" kern="0" dirty="0">
                <a:solidFill>
                  <a:srgbClr val="000000"/>
                </a:solidFill>
                <a:latin typeface="함초롬바탕" panose="02030604000101010101" pitchFamily="18" charset="-127"/>
              </a:rPr>
            </a:br>
            <a:r>
              <a:rPr lang="ko-KR" altLang="en-US" sz="1100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마</a:t>
            </a:r>
            <a:r>
              <a:rPr lang="en-US" altLang="ko-KR" sz="110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) </a:t>
            </a:r>
            <a:r>
              <a:rPr lang="ko-KR" altLang="en-US" sz="110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형상 감사 실시로 인한 형상 관리는 형상 관리 담당자가 수행한다</a:t>
            </a:r>
            <a:r>
              <a:rPr lang="en-US" altLang="ko-KR" sz="110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.</a:t>
            </a:r>
            <a:endParaRPr lang="ko-KR" altLang="en-US" sz="1100" kern="0" dirty="0">
              <a:solidFill>
                <a:srgbClr val="000000"/>
              </a:solidFill>
              <a:latin typeface="함초롬바탕" panose="02030604000101010101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2EE217B-04F5-4A21-AE67-F1FEAD822989}"/>
              </a:ext>
            </a:extLst>
          </p:cNvPr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2.2 </a:t>
            </a:r>
            <a:r>
              <a:rPr lang="ko-KR" altLang="en-US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부록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9554065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직선 연결선 21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제목 22"/>
          <p:cNvSpPr>
            <a:spLocks noGrp="1"/>
          </p:cNvSpPr>
          <p:nvPr>
            <p:ph type="title"/>
          </p:nvPr>
        </p:nvSpPr>
        <p:spPr>
          <a:xfrm>
            <a:off x="247649" y="552449"/>
            <a:ext cx="8486775" cy="855663"/>
          </a:xfrm>
        </p:spPr>
        <p:txBody>
          <a:bodyPr/>
          <a:lstStyle/>
          <a:p>
            <a:pPr algn="l"/>
            <a:r>
              <a:rPr lang="ko-KR" altLang="en-US" sz="4000" b="1" spc="-150" dirty="0">
                <a:solidFill>
                  <a:srgbClr val="1D314E"/>
                </a:solidFill>
              </a:rPr>
              <a:t>형상 관리 계획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294FCAC-F513-4FE4-9338-50C75277E2CC}"/>
              </a:ext>
            </a:extLst>
          </p:cNvPr>
          <p:cNvSpPr txBox="1"/>
          <p:nvPr/>
        </p:nvSpPr>
        <p:spPr>
          <a:xfrm>
            <a:off x="6525087" y="6443990"/>
            <a:ext cx="26189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>
                <a:latin typeface="나눔고딕" panose="020B0600000101010101" charset="-127"/>
                <a:ea typeface="나눔고딕" panose="020B0600000101010101" charset="-127"/>
              </a:rPr>
              <a:t>싱크로나이즈드</a:t>
            </a:r>
            <a:r>
              <a:rPr lang="ko-KR" altLang="en-US" sz="1100" dirty="0">
                <a:latin typeface="나눔고딕" panose="020B0600000101010101" charset="-127"/>
                <a:ea typeface="나눔고딕" panose="020B0600000101010101" charset="-127"/>
              </a:rPr>
              <a:t> 수영 경기 관리 시스템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9991A2D1-D6E9-48B5-9BB5-B750305139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0E004A1-BCFE-4DE3-85B2-F38AC004BD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4BF0C43F-DD79-4445-8AE6-0E8E02346D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C7F01F7D-8F68-492B-A63C-4E77A2DC77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86998E45-BF76-4DB2-A026-AA1C57B3C6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FE1DF705-B30C-47EF-8597-50D55382FF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B3D2CAF4-39A1-4905-B694-D77F5DA9947A}"/>
              </a:ext>
            </a:extLst>
          </p:cNvPr>
          <p:cNvSpPr txBox="1">
            <a:spLocks/>
          </p:cNvSpPr>
          <p:nvPr/>
        </p:nvSpPr>
        <p:spPr>
          <a:xfrm>
            <a:off x="3705231" y="980280"/>
            <a:ext cx="1725143" cy="3063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itchFamily="34" charset="0"/>
              <a:buNone/>
            </a:pPr>
            <a:r>
              <a:rPr lang="ko-KR" altLang="en-US" sz="1200" b="1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형상 관리 활동</a:t>
            </a:r>
            <a:endParaRPr lang="en-US" altLang="ko-KR" sz="1200" b="1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0AB79985-C999-419E-BAB3-9E1D4AB1F6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3FA02363-4A37-4884-873D-D58550A14B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4652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3369F03C-F4F9-4383-91B1-2E8E2FBB91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B03624B-ED73-409B-BE01-96BCD60379F5}"/>
              </a:ext>
            </a:extLst>
          </p:cNvPr>
          <p:cNvSpPr/>
          <p:nvPr/>
        </p:nvSpPr>
        <p:spPr>
          <a:xfrm>
            <a:off x="266690" y="1277196"/>
            <a:ext cx="8602221" cy="4748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ko-KR" altLang="en-US" b="1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형상 관리 일정</a:t>
            </a:r>
            <a:endParaRPr lang="ko-KR" altLang="en-US" b="1" kern="0" dirty="0">
              <a:solidFill>
                <a:srgbClr val="000000"/>
              </a:solidFill>
              <a:latin typeface="함초롬바탕" panose="02030604000101010101" pitchFamily="18" charset="-127"/>
            </a:endParaRP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A9EA3C0-7839-4C1C-B029-D79C5CE53D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5399889"/>
              </p:ext>
            </p:extLst>
          </p:nvPr>
        </p:nvGraphicFramePr>
        <p:xfrm>
          <a:off x="299860" y="1928296"/>
          <a:ext cx="8535880" cy="4090928"/>
        </p:xfrm>
        <a:graphic>
          <a:graphicData uri="http://schemas.openxmlformats.org/drawingml/2006/table">
            <a:tbl>
              <a:tblPr/>
              <a:tblGrid>
                <a:gridCol w="1792248">
                  <a:extLst>
                    <a:ext uri="{9D8B030D-6E8A-4147-A177-3AD203B41FA5}">
                      <a16:colId xmlns:a16="http://schemas.microsoft.com/office/drawing/2014/main" val="2091208922"/>
                    </a:ext>
                  </a:extLst>
                </a:gridCol>
                <a:gridCol w="3371816">
                  <a:extLst>
                    <a:ext uri="{9D8B030D-6E8A-4147-A177-3AD203B41FA5}">
                      <a16:colId xmlns:a16="http://schemas.microsoft.com/office/drawing/2014/main" val="824339196"/>
                    </a:ext>
                  </a:extLst>
                </a:gridCol>
                <a:gridCol w="3371816">
                  <a:extLst>
                    <a:ext uri="{9D8B030D-6E8A-4147-A177-3AD203B41FA5}">
                      <a16:colId xmlns:a16="http://schemas.microsoft.com/office/drawing/2014/main" val="3001163193"/>
                    </a:ext>
                  </a:extLst>
                </a:gridCol>
              </a:tblGrid>
              <a:tr h="38361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개발단계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1587" marR="61587" marT="17027" marB="1702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B87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산출물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1587" marR="61587" marT="17027" marB="1702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B87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일정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1587" marR="61587" marT="17027" marB="1702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B87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5944604"/>
                  </a:ext>
                </a:extLst>
              </a:tr>
              <a:tr h="36006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도입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1587" marR="61587" marT="17027" marB="1702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프로젝트 헌장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1587" marR="61587" marT="17027" marB="1702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2018.03.02~2018.04.04</a:t>
                      </a:r>
                      <a:endParaRPr 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1587" marR="61587" marT="17027" marB="1702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9389602"/>
                  </a:ext>
                </a:extLst>
              </a:tr>
              <a:tr h="36006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#1 </a:t>
                      </a: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정련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1587" marR="61587" marT="17027" marB="1702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요구사항 정의서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1587" marR="61587" marT="17027" marB="1702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2018.04.13~2018.04.27</a:t>
                      </a:r>
                      <a:endParaRPr 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1587" marR="61587" marT="17027" marB="1702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4513216"/>
                  </a:ext>
                </a:extLst>
              </a:tr>
              <a:tr h="360060"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#2 </a:t>
                      </a: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정련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1587" marR="61587" marT="17027" marB="1702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요구사항 정의서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1587" marR="61587" marT="17027" marB="1702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2018.04.27~2018.05.02</a:t>
                      </a:r>
                      <a:endParaRPr 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1587" marR="61587" marT="17027" marB="1702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9242376"/>
                  </a:ext>
                </a:extLst>
              </a:tr>
              <a:tr h="36006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요구사항 분석서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1587" marR="61587" marT="17027" marB="1702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2018.05.02~2018.05.09</a:t>
                      </a:r>
                      <a:endParaRPr 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1587" marR="61587" marT="17027" marB="1702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06885119"/>
                  </a:ext>
                </a:extLst>
              </a:tr>
              <a:tr h="36006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요구사항 명세서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1587" marR="61587" marT="17027" marB="1702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2018.05.09~2018.05.18</a:t>
                      </a:r>
                      <a:endParaRPr 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1587" marR="61587" marT="17027" marB="1702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5097095"/>
                  </a:ext>
                </a:extLst>
              </a:tr>
              <a:tr h="360060"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#1 </a:t>
                      </a: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구축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1587" marR="61587" marT="17027" marB="1702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요구사항 명세서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1587" marR="61587" marT="17027" marB="1702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2018.05.18~2018.05.25</a:t>
                      </a:r>
                      <a:endParaRPr 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1587" marR="61587" marT="17027" marB="1702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2326619"/>
                  </a:ext>
                </a:extLst>
              </a:tr>
              <a:tr h="36006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기본 설계서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1587" marR="61587" marT="17027" marB="1702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2018.05.18~2018.05.25</a:t>
                      </a:r>
                      <a:endParaRPr 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1587" marR="61587" marT="17027" marB="1702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21535550"/>
                  </a:ext>
                </a:extLst>
              </a:tr>
              <a:tr h="36006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상세 설계서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1587" marR="61587" marT="17027" marB="1702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2018.05.18~2018.05.25</a:t>
                      </a:r>
                      <a:endParaRPr 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1587" marR="61587" marT="17027" marB="1702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6760998"/>
                  </a:ext>
                </a:extLst>
              </a:tr>
              <a:tr h="36006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#2 </a:t>
                      </a: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구축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1587" marR="61587" marT="17027" marB="1702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설계 기술서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1587" marR="61587" marT="17027" marB="1702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2018.05.25~2018.06.01</a:t>
                      </a:r>
                      <a:endParaRPr 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1587" marR="61587" marT="17027" marB="1702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42294542"/>
                  </a:ext>
                </a:extLst>
              </a:tr>
              <a:tr h="36006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전이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1587" marR="61587" marT="17027" marB="1702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종료 보고서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1587" marR="61587" marT="17027" marB="1702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2018.06.01~2018.06.15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1587" marR="61587" marT="17027" marB="1702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1514902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DF2BDD80-BEF2-4B1A-BCA7-E5C59C1D75BE}"/>
              </a:ext>
            </a:extLst>
          </p:cNvPr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2.2 </a:t>
            </a:r>
            <a:r>
              <a:rPr lang="ko-KR" altLang="en-US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부록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678449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직선 연결선 21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제목 22"/>
          <p:cNvSpPr>
            <a:spLocks noGrp="1"/>
          </p:cNvSpPr>
          <p:nvPr>
            <p:ph type="title"/>
          </p:nvPr>
        </p:nvSpPr>
        <p:spPr>
          <a:xfrm>
            <a:off x="247649" y="552449"/>
            <a:ext cx="8486775" cy="855663"/>
          </a:xfrm>
        </p:spPr>
        <p:txBody>
          <a:bodyPr/>
          <a:lstStyle/>
          <a:p>
            <a:pPr algn="l"/>
            <a:r>
              <a:rPr lang="ko-KR" altLang="en-US" sz="4000" b="1" spc="-150" dirty="0">
                <a:solidFill>
                  <a:srgbClr val="1D314E"/>
                </a:solidFill>
              </a:rPr>
              <a:t>참고 문헌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294FCAC-F513-4FE4-9338-50C75277E2CC}"/>
              </a:ext>
            </a:extLst>
          </p:cNvPr>
          <p:cNvSpPr txBox="1"/>
          <p:nvPr/>
        </p:nvSpPr>
        <p:spPr>
          <a:xfrm>
            <a:off x="6525087" y="6443990"/>
            <a:ext cx="26189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>
                <a:latin typeface="나눔고딕" panose="020B0600000101010101" charset="-127"/>
                <a:ea typeface="나눔고딕" panose="020B0600000101010101" charset="-127"/>
              </a:rPr>
              <a:t>싱크로나이즈드</a:t>
            </a:r>
            <a:r>
              <a:rPr lang="ko-KR" altLang="en-US" sz="1100" dirty="0">
                <a:latin typeface="나눔고딕" panose="020B0600000101010101" charset="-127"/>
                <a:ea typeface="나눔고딕" panose="020B0600000101010101" charset="-127"/>
              </a:rPr>
              <a:t> 수영 경기 관리 시스템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9991A2D1-D6E9-48B5-9BB5-B750305139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0E004A1-BCFE-4DE3-85B2-F38AC004BD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4BF0C43F-DD79-4445-8AE6-0E8E02346D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C7F01F7D-8F68-492B-A63C-4E77A2DC77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86998E45-BF76-4DB2-A026-AA1C57B3C6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FE1DF705-B30C-47EF-8597-50D55382FF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0AB79985-C999-419E-BAB3-9E1D4AB1F6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3FA02363-4A37-4884-873D-D58550A14B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4652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3369F03C-F4F9-4383-91B1-2E8E2FBB91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670A6F2F-987F-4957-878D-3EE9509414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9954781"/>
              </p:ext>
            </p:extLst>
          </p:nvPr>
        </p:nvGraphicFramePr>
        <p:xfrm>
          <a:off x="503978" y="1782197"/>
          <a:ext cx="8127650" cy="3293606"/>
        </p:xfrm>
        <a:graphic>
          <a:graphicData uri="http://schemas.openxmlformats.org/drawingml/2006/table">
            <a:tbl>
              <a:tblPr/>
              <a:tblGrid>
                <a:gridCol w="694566">
                  <a:extLst>
                    <a:ext uri="{9D8B030D-6E8A-4147-A177-3AD203B41FA5}">
                      <a16:colId xmlns:a16="http://schemas.microsoft.com/office/drawing/2014/main" val="52569487"/>
                    </a:ext>
                  </a:extLst>
                </a:gridCol>
                <a:gridCol w="7433084">
                  <a:extLst>
                    <a:ext uri="{9D8B030D-6E8A-4147-A177-3AD203B41FA5}">
                      <a16:colId xmlns:a16="http://schemas.microsoft.com/office/drawing/2014/main" val="3963835061"/>
                    </a:ext>
                  </a:extLst>
                </a:gridCol>
              </a:tblGrid>
              <a:tr h="57371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번호</a:t>
                      </a: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B87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참고문헌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B87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7709623"/>
                  </a:ext>
                </a:extLst>
              </a:tr>
              <a:tr h="45331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1</a:t>
                      </a:r>
                      <a:endParaRPr lang="en-US" sz="14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윤청</a:t>
                      </a:r>
                      <a:r>
                        <a:rPr lang="en-US" altLang="ko-KR" sz="14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, </a:t>
                      </a: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이해하기 쉬운 소프트웨어 공학 에센셜</a:t>
                      </a:r>
                      <a:r>
                        <a:rPr lang="en-US" altLang="ko-KR" sz="14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, </a:t>
                      </a: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생능출판</a:t>
                      </a: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1274165"/>
                  </a:ext>
                </a:extLst>
              </a:tr>
              <a:tr h="45331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2</a:t>
                      </a:r>
                      <a:endParaRPr lang="en-US" sz="14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서윤준</a:t>
                      </a:r>
                      <a:r>
                        <a:rPr lang="en-US" altLang="ko-KR" sz="14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, UML ROSE</a:t>
                      </a: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　</a:t>
                      </a:r>
                      <a:r>
                        <a:rPr lang="en-US" altLang="ko-KR" sz="14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RUP, </a:t>
                      </a: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가남사</a:t>
                      </a: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1542938"/>
                  </a:ext>
                </a:extLst>
              </a:tr>
              <a:tr h="45331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3</a:t>
                      </a:r>
                      <a:endParaRPr lang="en-US" sz="14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장연세</a:t>
                      </a:r>
                      <a:r>
                        <a:rPr lang="en-US" altLang="ko-KR" sz="14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, UML</a:t>
                      </a: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기반 시스템 분석 설계</a:t>
                      </a:r>
                      <a:r>
                        <a:rPr lang="en-US" altLang="ko-KR" sz="14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, </a:t>
                      </a: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이한출판</a:t>
                      </a: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40486876"/>
                  </a:ext>
                </a:extLst>
              </a:tr>
              <a:tr h="45331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4</a:t>
                      </a:r>
                      <a:endParaRPr lang="en-US" sz="14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SW</a:t>
                      </a: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사업 대가산정 가이드</a:t>
                      </a:r>
                      <a:r>
                        <a:rPr lang="en-US" altLang="ko-KR" sz="14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(2017</a:t>
                      </a: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년 개정판</a:t>
                      </a:r>
                      <a:r>
                        <a:rPr lang="en-US" altLang="ko-KR" sz="14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), </a:t>
                      </a: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한국소프트웨어산업협회</a:t>
                      </a: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5485931"/>
                  </a:ext>
                </a:extLst>
              </a:tr>
              <a:tr h="45331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5</a:t>
                      </a:r>
                      <a:endParaRPr lang="en-US" sz="14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김치수</a:t>
                      </a:r>
                      <a:r>
                        <a:rPr lang="en-US" altLang="ko-KR" sz="14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, </a:t>
                      </a: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쉽게 배우는 소프트웨어 공학</a:t>
                      </a:r>
                      <a:r>
                        <a:rPr lang="en-US" altLang="ko-KR" sz="14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, </a:t>
                      </a: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한빛아카데미</a:t>
                      </a:r>
                      <a:r>
                        <a:rPr lang="en-US" altLang="ko-KR" sz="14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(</a:t>
                      </a: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주</a:t>
                      </a:r>
                      <a:r>
                        <a:rPr lang="en-US" altLang="ko-KR" sz="14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)</a:t>
                      </a: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4708143"/>
                  </a:ext>
                </a:extLst>
              </a:tr>
              <a:tr h="45331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6</a:t>
                      </a:r>
                      <a:endParaRPr lang="en-US" sz="14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 err="1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박종모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, </a:t>
                      </a:r>
                      <a:r>
                        <a:rPr lang="ko-KR" altLang="en-US" sz="1400" kern="0" spc="0" dirty="0" err="1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김승권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, 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소프트웨어 규모산정을 위한 기능점수 측정 개선사례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, 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한국정보처리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89342201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608FABE0-1079-4313-B9A4-3A7AD8C62F11}"/>
              </a:ext>
            </a:extLst>
          </p:cNvPr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2.2 </a:t>
            </a:r>
            <a:r>
              <a:rPr lang="ko-KR" altLang="en-US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부록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7583082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1074379" y="834374"/>
            <a:ext cx="6995120" cy="1275437"/>
          </a:xfrm>
        </p:spPr>
        <p:txBody>
          <a:bodyPr>
            <a:noAutofit/>
          </a:bodyPr>
          <a:lstStyle/>
          <a:p>
            <a:r>
              <a:rPr lang="en-US" altLang="ko-KR" sz="7200" b="1" spc="-150" dirty="0">
                <a:solidFill>
                  <a:schemeClr val="accent4">
                    <a:lumMod val="50000"/>
                  </a:schemeClr>
                </a:solidFill>
              </a:rPr>
              <a:t>Chapter 3</a:t>
            </a:r>
            <a:endParaRPr lang="ko-KR" altLang="en-US" sz="7200" b="1" spc="-150" dirty="0">
              <a:solidFill>
                <a:schemeClr val="accent4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559533" y="2220481"/>
            <a:ext cx="8016536" cy="1275443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ko-KR" altLang="en-US" sz="60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소프트웨어 요구사항 정의서</a:t>
            </a:r>
          </a:p>
        </p:txBody>
      </p:sp>
      <p:sp>
        <p:nvSpPr>
          <p:cNvPr id="11" name="내용 개체 틀 2"/>
          <p:cNvSpPr txBox="1">
            <a:spLocks/>
          </p:cNvSpPr>
          <p:nvPr/>
        </p:nvSpPr>
        <p:spPr>
          <a:xfrm>
            <a:off x="2306335" y="3429000"/>
            <a:ext cx="4522932" cy="12754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20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발표자</a:t>
            </a:r>
            <a:endParaRPr lang="en-US" altLang="ko-KR" sz="20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  <a:p>
            <a:pPr marL="0" indent="0" algn="ctr">
              <a:buNone/>
            </a:pPr>
            <a:r>
              <a:rPr lang="ko-KR" altLang="en-US" sz="20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요구사항 정의 단계 팀장 </a:t>
            </a:r>
            <a:r>
              <a:rPr lang="en-US" altLang="ko-KR" sz="20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sz="2000" dirty="0" err="1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최상욱</a:t>
            </a:r>
            <a:endParaRPr lang="en-US" altLang="ko-KR" sz="20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0AA29D2-D04D-4E25-83B4-BEE85216DD87}"/>
              </a:ext>
            </a:extLst>
          </p:cNvPr>
          <p:cNvSpPr txBox="1"/>
          <p:nvPr/>
        </p:nvSpPr>
        <p:spPr>
          <a:xfrm>
            <a:off x="6525087" y="6443990"/>
            <a:ext cx="26189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>
                <a:latin typeface="나눔고딕" panose="020B0600000101010101" charset="-127"/>
                <a:ea typeface="나눔고딕" panose="020B0600000101010101" charset="-127"/>
              </a:rPr>
              <a:t>싱크로나이즈드</a:t>
            </a:r>
            <a:r>
              <a:rPr lang="ko-KR" altLang="en-US" sz="1100" dirty="0">
                <a:latin typeface="나눔고딕" panose="020B0600000101010101" charset="-127"/>
                <a:ea typeface="나눔고딕" panose="020B0600000101010101" charset="-127"/>
              </a:rPr>
              <a:t> 수영 경기 관리 시스템</a:t>
            </a:r>
          </a:p>
        </p:txBody>
      </p:sp>
    </p:spTree>
    <p:extLst>
      <p:ext uri="{BB962C8B-B14F-4D97-AF65-F5344CB8AC3E}">
        <p14:creationId xmlns:p14="http://schemas.microsoft.com/office/powerpoint/2010/main" val="50412928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부제목 2"/>
          <p:cNvSpPr txBox="1">
            <a:spLocks/>
          </p:cNvSpPr>
          <p:nvPr/>
        </p:nvSpPr>
        <p:spPr>
          <a:xfrm>
            <a:off x="241300" y="1302969"/>
            <a:ext cx="5173304" cy="5246668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/>
          <a:p>
            <a:pPr defTabSz="355600">
              <a:lnSpc>
                <a:spcPct val="175000"/>
              </a:lnSpc>
            </a:pPr>
            <a:r>
              <a:rPr lang="en-US" altLang="ko-KR" sz="14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3.   </a:t>
            </a:r>
            <a:r>
              <a:rPr lang="ko-KR" altLang="en-US" sz="14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소프트웨어 요구사항 정의서</a:t>
            </a:r>
            <a:endParaRPr lang="en-US" altLang="ko-KR" sz="1400" b="1" spc="-50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defTabSz="355600">
              <a:lnSpc>
                <a:spcPct val="175000"/>
              </a:lnSpc>
            </a:pPr>
            <a:r>
              <a:rPr lang="en-US" altLang="ko-KR" sz="14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Software</a:t>
            </a:r>
            <a:r>
              <a:rPr lang="ko-KR" altLang="en-US" sz="14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4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Requirement</a:t>
            </a:r>
            <a:r>
              <a:rPr lang="ko-KR" altLang="en-US" sz="14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4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Definition(SRD)</a:t>
            </a:r>
          </a:p>
          <a:p>
            <a:pPr defTabSz="355600">
              <a:lnSpc>
                <a:spcPct val="175000"/>
              </a:lnSpc>
            </a:pPr>
            <a:r>
              <a:rPr lang="en-US" altLang="ko-KR" sz="16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	</a:t>
            </a:r>
            <a:r>
              <a:rPr lang="en-US" altLang="ko-KR" sz="12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3.1 </a:t>
            </a:r>
            <a:r>
              <a:rPr lang="ko-KR" altLang="en-US" sz="12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요구사항 수집</a:t>
            </a:r>
            <a:endParaRPr lang="en-US" altLang="ko-KR" sz="1200" b="1" spc="-50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defTabSz="355600">
              <a:lnSpc>
                <a:spcPct val="175000"/>
              </a:lnSpc>
            </a:pPr>
            <a:r>
              <a:rPr lang="en-US" altLang="ko-KR" sz="12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	3.2 </a:t>
            </a:r>
            <a:r>
              <a:rPr lang="ko-KR" altLang="en-US" sz="12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개략 문제 기술서 분석</a:t>
            </a:r>
            <a:endParaRPr lang="en-US" altLang="ko-KR" sz="1200" b="1" spc="-50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defTabSz="355600">
              <a:lnSpc>
                <a:spcPct val="175000"/>
              </a:lnSpc>
            </a:pPr>
            <a:r>
              <a:rPr lang="en-US" altLang="ko-KR" sz="12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	3.3 </a:t>
            </a:r>
            <a:r>
              <a:rPr lang="ko-KR" altLang="en-US" sz="12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상세 문제 기술서 분석</a:t>
            </a:r>
            <a:endParaRPr lang="en-US" altLang="ko-KR" sz="1200" b="1" spc="-50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defTabSz="355600">
              <a:lnSpc>
                <a:spcPct val="175000"/>
              </a:lnSpc>
            </a:pPr>
            <a:r>
              <a:rPr lang="en-US" altLang="ko-KR" sz="12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	3.4 </a:t>
            </a:r>
            <a:r>
              <a:rPr lang="ko-KR" altLang="en-US" sz="12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기능 요구사항 인터뷰</a:t>
            </a:r>
            <a:endParaRPr lang="en-US" altLang="ko-KR" sz="1200" b="1" spc="-50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defTabSz="355600">
              <a:lnSpc>
                <a:spcPct val="175000"/>
              </a:lnSpc>
            </a:pPr>
            <a:r>
              <a:rPr lang="en-US" altLang="ko-KR" sz="12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	3.5 </a:t>
            </a:r>
            <a:r>
              <a:rPr lang="ko-KR" altLang="en-US" sz="1200" b="1" spc="-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비기능</a:t>
            </a:r>
            <a:r>
              <a:rPr lang="ko-KR" altLang="en-US" sz="12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 요구사항 인터뷰</a:t>
            </a:r>
            <a:endParaRPr lang="en-US" altLang="ko-KR" sz="1200" b="1" spc="-50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defTabSz="355600">
              <a:lnSpc>
                <a:spcPct val="175000"/>
              </a:lnSpc>
            </a:pPr>
            <a:r>
              <a:rPr lang="en-US" altLang="ko-KR" sz="12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	3.6 </a:t>
            </a:r>
            <a:r>
              <a:rPr lang="ko-KR" altLang="en-US" sz="12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기능 요구사항</a:t>
            </a:r>
            <a:endParaRPr lang="en-US" altLang="ko-KR" sz="1200" b="1" spc="-50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defTabSz="355600">
              <a:lnSpc>
                <a:spcPct val="175000"/>
              </a:lnSpc>
            </a:pPr>
            <a:r>
              <a:rPr lang="en-US" altLang="ko-KR" sz="12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	3.7 </a:t>
            </a:r>
            <a:r>
              <a:rPr lang="ko-KR" altLang="en-US" sz="1200" b="1" spc="-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비기능</a:t>
            </a:r>
            <a:r>
              <a:rPr lang="ko-KR" altLang="en-US" sz="12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 요구사항</a:t>
            </a:r>
            <a:endParaRPr lang="en-US" altLang="ko-KR" sz="1200" b="1" spc="-50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defTabSz="355600">
              <a:lnSpc>
                <a:spcPct val="175000"/>
              </a:lnSpc>
            </a:pPr>
            <a:r>
              <a:rPr lang="en-US" altLang="ko-KR" sz="12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	3.8 </a:t>
            </a:r>
            <a:r>
              <a:rPr lang="ko-KR" altLang="en-US" sz="12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비즈니스 모델</a:t>
            </a:r>
            <a:endParaRPr lang="en-US" altLang="ko-KR" sz="1200" b="1" spc="-50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defTabSz="355600">
              <a:lnSpc>
                <a:spcPct val="175000"/>
              </a:lnSpc>
            </a:pPr>
            <a:r>
              <a:rPr lang="en-US" altLang="ko-KR" sz="12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 		3.8.1 </a:t>
            </a:r>
            <a:r>
              <a:rPr lang="ko-KR" altLang="en-US" sz="12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비즈니스 </a:t>
            </a:r>
            <a:r>
              <a:rPr lang="ko-KR" altLang="en-US" sz="1200" b="1" spc="-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액터</a:t>
            </a:r>
            <a:r>
              <a:rPr lang="en-US" altLang="ko-KR" sz="12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	</a:t>
            </a:r>
          </a:p>
          <a:p>
            <a:pPr defTabSz="355600">
              <a:lnSpc>
                <a:spcPct val="175000"/>
              </a:lnSpc>
            </a:pPr>
            <a:r>
              <a:rPr lang="en-US" altLang="ko-KR" sz="12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		3.8.2 </a:t>
            </a:r>
            <a:r>
              <a:rPr lang="ko-KR" altLang="en-US" sz="12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비즈니스 워커</a:t>
            </a:r>
            <a:endParaRPr lang="en-US" altLang="ko-KR" sz="1200" b="1" spc="-50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defTabSz="355600">
              <a:lnSpc>
                <a:spcPct val="175000"/>
              </a:lnSpc>
            </a:pPr>
            <a:r>
              <a:rPr lang="en-US" altLang="ko-KR" sz="12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		3.8.3 </a:t>
            </a:r>
            <a:r>
              <a:rPr lang="ko-KR" altLang="en-US" sz="12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비즈니스 </a:t>
            </a:r>
            <a:r>
              <a:rPr lang="ko-KR" altLang="en-US" sz="1200" b="1" spc="-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유스케이스</a:t>
            </a:r>
            <a:endParaRPr lang="en-US" altLang="ko-KR" sz="1200" b="1" spc="-50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defTabSz="355600">
              <a:lnSpc>
                <a:spcPct val="175000"/>
              </a:lnSpc>
            </a:pPr>
            <a:r>
              <a:rPr lang="en-US" altLang="ko-KR" sz="12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		3.8.4 </a:t>
            </a:r>
            <a:r>
              <a:rPr lang="ko-KR" altLang="en-US" sz="12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비즈니스 </a:t>
            </a:r>
            <a:r>
              <a:rPr lang="ko-KR" altLang="en-US" sz="1200" b="1" spc="-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유스케이스</a:t>
            </a:r>
            <a:r>
              <a:rPr lang="ko-KR" altLang="en-US" sz="12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 다이어그램</a:t>
            </a:r>
            <a:endParaRPr lang="en-US" altLang="ko-KR" sz="1200" b="1" spc="-50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defTabSz="355600">
              <a:lnSpc>
                <a:spcPct val="175000"/>
              </a:lnSpc>
            </a:pPr>
            <a:r>
              <a:rPr lang="en-US" altLang="ko-KR" sz="12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		3.8.5 </a:t>
            </a:r>
            <a:r>
              <a:rPr lang="ko-KR" altLang="en-US" sz="12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비즈니스 객체 모델</a:t>
            </a:r>
            <a:endParaRPr lang="en-US" altLang="ko-KR" sz="1200" b="1" spc="-50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defTabSz="355600">
              <a:lnSpc>
                <a:spcPct val="175000"/>
              </a:lnSpc>
            </a:pPr>
            <a:r>
              <a:rPr lang="en-US" altLang="ko-KR" sz="12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	3.9  </a:t>
            </a:r>
            <a:r>
              <a:rPr lang="ko-KR" altLang="en-US" sz="1200" b="1" spc="-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유스케이스</a:t>
            </a:r>
            <a:r>
              <a:rPr lang="ko-KR" altLang="en-US" sz="12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 모델</a:t>
            </a:r>
            <a:endParaRPr lang="en-US" altLang="ko-KR" sz="1200" b="1" spc="-50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defTabSz="355600">
              <a:lnSpc>
                <a:spcPct val="175000"/>
              </a:lnSpc>
            </a:pPr>
            <a:r>
              <a:rPr lang="en-US" altLang="ko-KR" sz="12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		3.9.1 </a:t>
            </a:r>
            <a:r>
              <a:rPr lang="ko-KR" altLang="en-US" sz="1200" b="1" spc="-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유스케이스</a:t>
            </a:r>
            <a:r>
              <a:rPr lang="ko-KR" altLang="en-US" sz="12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200" b="1" spc="-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액터</a:t>
            </a:r>
            <a:endParaRPr lang="en-US" altLang="ko-KR" sz="1200" b="1" spc="-50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defTabSz="355600">
              <a:lnSpc>
                <a:spcPct val="175000"/>
              </a:lnSpc>
            </a:pPr>
            <a:r>
              <a:rPr lang="en-US" altLang="ko-KR" sz="12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		3.9.2 </a:t>
            </a:r>
            <a:r>
              <a:rPr lang="ko-KR" altLang="en-US" sz="1200" b="1" spc="-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유스케이스</a:t>
            </a:r>
            <a:r>
              <a:rPr lang="ko-KR" altLang="en-US" sz="12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endParaRPr lang="en-US" altLang="ko-KR" sz="1200" b="1" spc="-50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defTabSz="355600">
              <a:lnSpc>
                <a:spcPct val="175000"/>
              </a:lnSpc>
            </a:pPr>
            <a:r>
              <a:rPr lang="en-US" altLang="ko-KR" sz="12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		3.9.3 </a:t>
            </a:r>
            <a:r>
              <a:rPr lang="ko-KR" altLang="en-US" sz="1200" b="1" spc="-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유스케이스</a:t>
            </a:r>
            <a:r>
              <a:rPr lang="ko-KR" altLang="en-US" sz="12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 다이어그램</a:t>
            </a:r>
            <a:endParaRPr lang="en-US" altLang="ko-KR" sz="1200" b="1" spc="-50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defTabSz="355600">
              <a:lnSpc>
                <a:spcPct val="175000"/>
              </a:lnSpc>
            </a:pPr>
            <a:r>
              <a:rPr lang="en-US" altLang="ko-KR" sz="12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		3.9.4 </a:t>
            </a:r>
            <a:r>
              <a:rPr lang="ko-KR" altLang="en-US" sz="1200" b="1" spc="-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유스케이스</a:t>
            </a:r>
            <a:r>
              <a:rPr lang="ko-KR" altLang="en-US" sz="12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 명세</a:t>
            </a:r>
            <a:endParaRPr lang="en-US" altLang="ko-KR" sz="1200" b="1" spc="-50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defTabSz="355600">
              <a:lnSpc>
                <a:spcPct val="175000"/>
              </a:lnSpc>
            </a:pPr>
            <a:r>
              <a:rPr lang="en-US" altLang="ko-KR" sz="12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		3.9.5 </a:t>
            </a:r>
            <a:r>
              <a:rPr lang="ko-KR" altLang="en-US" sz="12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스토리보드</a:t>
            </a:r>
            <a:endParaRPr lang="en-US" altLang="ko-KR" sz="1200" b="1" spc="-50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defTabSz="355600">
              <a:lnSpc>
                <a:spcPct val="175000"/>
              </a:lnSpc>
            </a:pPr>
            <a:r>
              <a:rPr lang="en-US" altLang="ko-KR" sz="12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	</a:t>
            </a:r>
          </a:p>
        </p:txBody>
      </p:sp>
      <p:sp>
        <p:nvSpPr>
          <p:cNvPr id="15" name="제목 14"/>
          <p:cNvSpPr>
            <a:spLocks noGrp="1"/>
          </p:cNvSpPr>
          <p:nvPr>
            <p:ph type="title"/>
          </p:nvPr>
        </p:nvSpPr>
        <p:spPr>
          <a:xfrm>
            <a:off x="241300" y="139700"/>
            <a:ext cx="8547100" cy="901700"/>
          </a:xfrm>
        </p:spPr>
        <p:txBody>
          <a:bodyPr>
            <a:normAutofit/>
          </a:bodyPr>
          <a:lstStyle/>
          <a:p>
            <a:pPr algn="l"/>
            <a:r>
              <a:rPr lang="ko-KR" altLang="en-US" sz="2800" b="1">
                <a:solidFill>
                  <a:srgbClr val="1D314E"/>
                </a:solidFill>
              </a:rPr>
              <a:t>목차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3A0E9C-C07D-4175-A5CC-5008BD3D3BBA}"/>
              </a:ext>
            </a:extLst>
          </p:cNvPr>
          <p:cNvSpPr txBox="1"/>
          <p:nvPr/>
        </p:nvSpPr>
        <p:spPr>
          <a:xfrm>
            <a:off x="6525087" y="6443990"/>
            <a:ext cx="26189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>
                <a:latin typeface="나눔고딕" panose="020B0600000101010101" charset="-127"/>
                <a:ea typeface="나눔고딕" panose="020B0600000101010101" charset="-127"/>
              </a:rPr>
              <a:t>싱크로나이즈드</a:t>
            </a:r>
            <a:r>
              <a:rPr lang="ko-KR" altLang="en-US" sz="1100" dirty="0">
                <a:latin typeface="나눔고딕" panose="020B0600000101010101" charset="-127"/>
                <a:ea typeface="나눔고딕" panose="020B0600000101010101" charset="-127"/>
              </a:rPr>
              <a:t> 수영 경기 관리 시스템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6BD8DB2B-D1D0-40AE-B6EC-81D5A50DE06F}"/>
              </a:ext>
            </a:extLst>
          </p:cNvPr>
          <p:cNvCxnSpPr>
            <a:cxnSpLocks/>
          </p:cNvCxnSpPr>
          <p:nvPr/>
        </p:nvCxnSpPr>
        <p:spPr>
          <a:xfrm flipV="1">
            <a:off x="362394" y="1930857"/>
            <a:ext cx="4782336" cy="1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708525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내용 개체 틀 2"/>
          <p:cNvSpPr txBox="1">
            <a:spLocks/>
          </p:cNvSpPr>
          <p:nvPr/>
        </p:nvSpPr>
        <p:spPr>
          <a:xfrm>
            <a:off x="1146691" y="1635319"/>
            <a:ext cx="6687852" cy="778716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buNone/>
            </a:pP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문제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기술서를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분석하여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기능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요구사항을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수집하고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en-US" altLang="ko-KR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문제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기술서에서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이끌어내지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못한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기능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요구사항과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비기능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요구사항에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대해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추가적으로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수집하고자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시스템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사용자와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인터뷰를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진행하게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되었다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sp>
        <p:nvSpPr>
          <p:cNvPr id="11" name="제목 10"/>
          <p:cNvSpPr>
            <a:spLocks noGrp="1"/>
          </p:cNvSpPr>
          <p:nvPr>
            <p:ph type="title"/>
          </p:nvPr>
        </p:nvSpPr>
        <p:spPr>
          <a:xfrm>
            <a:off x="266700" y="657224"/>
            <a:ext cx="8477250" cy="665163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sz="4000" b="1" spc="-150" dirty="0">
                <a:solidFill>
                  <a:srgbClr val="1D314E"/>
                </a:solidFill>
              </a:rPr>
              <a:t>요구사항 수집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545616B-9994-4B74-878F-A5EDB67EFE86}"/>
              </a:ext>
            </a:extLst>
          </p:cNvPr>
          <p:cNvSpPr txBox="1"/>
          <p:nvPr/>
        </p:nvSpPr>
        <p:spPr>
          <a:xfrm>
            <a:off x="6525087" y="6443990"/>
            <a:ext cx="26189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>
                <a:latin typeface="나눔고딕" panose="020B0600000101010101" charset="-127"/>
                <a:ea typeface="나눔고딕" panose="020B0600000101010101" charset="-127"/>
              </a:rPr>
              <a:t>싱크로나이즈드</a:t>
            </a:r>
            <a:r>
              <a:rPr lang="ko-KR" altLang="en-US" sz="1100" dirty="0">
                <a:latin typeface="나눔고딕" panose="020B0600000101010101" charset="-127"/>
                <a:ea typeface="나눔고딕" panose="020B0600000101010101" charset="-127"/>
              </a:rPr>
              <a:t> 수영 경기 관리 시스템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000" y="2520000"/>
            <a:ext cx="6791325" cy="188595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3.1 </a:t>
            </a:r>
            <a:r>
              <a:rPr lang="ko-KR" altLang="en-US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요구사항 수집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459792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63455" y="188690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1 </a:t>
            </a:r>
            <a:r>
              <a:rPr lang="ko-KR" altLang="en-US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문제기술서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400050" y="3019426"/>
            <a:ext cx="1467296" cy="1361400"/>
          </a:xfrm>
          <a:prstGeom prst="rec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spc="-50" dirty="0">
                <a:latin typeface="나눔고딕" pitchFamily="50" charset="-127"/>
                <a:ea typeface="나눔고딕" pitchFamily="50" charset="-127"/>
              </a:rPr>
              <a:t>점수 기록자 관리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1924050" y="3019426"/>
            <a:ext cx="2613855" cy="1361400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80000">
                <a:schemeClr val="tx2">
                  <a:lumMod val="10000"/>
                  <a:lumOff val="90000"/>
                </a:schemeClr>
              </a:gs>
            </a:gsLst>
            <a:lin ang="16200000" scaled="0"/>
          </a:gra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542925" lvl="0" indent="-276225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 b="1" spc="-50" dirty="0">
                <a:solidFill>
                  <a:schemeClr val="tx2">
                    <a:lumMod val="90000"/>
                    <a:lumOff val="10000"/>
                  </a:schemeClr>
                </a:solidFill>
                <a:latin typeface="나눔고딕" pitchFamily="50" charset="-127"/>
                <a:ea typeface="나눔고딕" pitchFamily="50" charset="-127"/>
              </a:rPr>
              <a:t>심판을 따라 점수를 기록하는 역할을 한다</a:t>
            </a:r>
            <a:r>
              <a:rPr lang="en-US" altLang="ko-KR" sz="1200" b="1" spc="-50" dirty="0">
                <a:solidFill>
                  <a:schemeClr val="tx2">
                    <a:lumMod val="90000"/>
                    <a:lumOff val="10000"/>
                  </a:schemeClr>
                </a:solidFill>
                <a:latin typeface="나눔고딕" pitchFamily="50" charset="-127"/>
                <a:ea typeface="나눔고딕" pitchFamily="50" charset="-127"/>
              </a:rPr>
              <a:t>.</a:t>
            </a:r>
            <a:endParaRPr lang="ko-KR" altLang="en-US" sz="1200" b="1" spc="-50" dirty="0">
              <a:solidFill>
                <a:schemeClr val="tx2">
                  <a:lumMod val="90000"/>
                  <a:lumOff val="1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400050" y="4458376"/>
            <a:ext cx="1467296" cy="1361400"/>
          </a:xfrm>
          <a:prstGeom prst="rec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ko-KR" altLang="en-US" sz="1400" b="1" spc="-5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경기 관리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1924050" y="4458376"/>
            <a:ext cx="2613855" cy="1361400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80000">
                <a:schemeClr val="tx2">
                  <a:lumMod val="10000"/>
                  <a:lumOff val="90000"/>
                </a:schemeClr>
              </a:gs>
            </a:gsLst>
            <a:lin ang="16200000" scaled="0"/>
          </a:gra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542925" lvl="0" indent="-276225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 b="1" spc="-50" dirty="0">
                <a:solidFill>
                  <a:schemeClr val="tx2">
                    <a:lumMod val="90000"/>
                    <a:lumOff val="10000"/>
                  </a:schemeClr>
                </a:solidFill>
                <a:latin typeface="나눔고딕" pitchFamily="50" charset="-127"/>
                <a:ea typeface="나눔고딕" pitchFamily="50" charset="-127"/>
              </a:rPr>
              <a:t>대회안에는 여러가지의 경기가 </a:t>
            </a:r>
            <a:r>
              <a:rPr lang="ko-KR" altLang="en-US" sz="1200" b="1" spc="-50" dirty="0" err="1">
                <a:solidFill>
                  <a:schemeClr val="tx2">
                    <a:lumMod val="90000"/>
                    <a:lumOff val="10000"/>
                  </a:schemeClr>
                </a:solidFill>
                <a:latin typeface="나눔고딕" pitchFamily="50" charset="-127"/>
                <a:ea typeface="나눔고딕" pitchFamily="50" charset="-127"/>
              </a:rPr>
              <a:t>있을수</a:t>
            </a:r>
            <a:r>
              <a:rPr lang="ko-KR" altLang="en-US" sz="1200" b="1" spc="-50" dirty="0">
                <a:solidFill>
                  <a:schemeClr val="tx2">
                    <a:lumMod val="90000"/>
                    <a:lumOff val="10000"/>
                  </a:schemeClr>
                </a:solidFill>
                <a:latin typeface="나눔고딕" pitchFamily="50" charset="-127"/>
                <a:ea typeface="나눔고딕" pitchFamily="50" charset="-127"/>
              </a:rPr>
              <a:t> 있다</a:t>
            </a:r>
            <a:r>
              <a:rPr lang="en-US" altLang="ko-KR" sz="1200" b="1" spc="-50" dirty="0">
                <a:solidFill>
                  <a:schemeClr val="tx2">
                    <a:lumMod val="90000"/>
                    <a:lumOff val="10000"/>
                  </a:schemeClr>
                </a:solidFill>
                <a:latin typeface="나눔고딕" pitchFamily="50" charset="-127"/>
                <a:ea typeface="나눔고딕" pitchFamily="50" charset="-127"/>
              </a:rPr>
              <a:t>.</a:t>
            </a:r>
            <a:endParaRPr lang="ko-KR" altLang="en-US" sz="1200" b="1" spc="-50" dirty="0">
              <a:solidFill>
                <a:schemeClr val="tx2">
                  <a:lumMod val="90000"/>
                  <a:lumOff val="1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4587045" y="3019426"/>
            <a:ext cx="1467296" cy="1361400"/>
          </a:xfrm>
          <a:prstGeom prst="rec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spc="-50" dirty="0">
                <a:latin typeface="나눔고딕" pitchFamily="50" charset="-127"/>
                <a:ea typeface="나눔고딕" pitchFamily="50" charset="-127"/>
              </a:rPr>
              <a:t>대회 관리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6111045" y="3019426"/>
            <a:ext cx="2613855" cy="1361400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80000">
                <a:schemeClr val="tx2">
                  <a:lumMod val="10000"/>
                  <a:lumOff val="90000"/>
                </a:schemeClr>
              </a:gs>
            </a:gsLst>
            <a:lin ang="16200000" scaled="0"/>
          </a:gra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542925" lvl="0" indent="-276225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 b="1" spc="-50" dirty="0">
                <a:solidFill>
                  <a:schemeClr val="tx2">
                    <a:lumMod val="90000"/>
                    <a:lumOff val="10000"/>
                  </a:schemeClr>
                </a:solidFill>
                <a:latin typeface="나눔고딕" pitchFamily="50" charset="-127"/>
                <a:ea typeface="나눔고딕" pitchFamily="50" charset="-127"/>
              </a:rPr>
              <a:t>대회는 상시 시즌 마다 열리는 행사이다</a:t>
            </a:r>
            <a:r>
              <a:rPr lang="en-US" altLang="ko-KR" sz="1200" b="1" spc="-50" dirty="0">
                <a:solidFill>
                  <a:schemeClr val="tx2">
                    <a:lumMod val="90000"/>
                    <a:lumOff val="10000"/>
                  </a:schemeClr>
                </a:solidFill>
                <a:latin typeface="나눔고딕" pitchFamily="50" charset="-127"/>
                <a:ea typeface="나눔고딕" pitchFamily="50" charset="-127"/>
              </a:rPr>
              <a:t>.</a:t>
            </a:r>
            <a:endParaRPr lang="ko-KR" altLang="en-US" sz="1200" b="1" spc="-50" dirty="0">
              <a:solidFill>
                <a:schemeClr val="tx2">
                  <a:lumMod val="90000"/>
                  <a:lumOff val="1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4587045" y="4458376"/>
            <a:ext cx="1467296" cy="1361400"/>
          </a:xfrm>
          <a:prstGeom prst="rec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ko-KR" altLang="en-US" sz="1400" b="1" spc="-5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그룹 관리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6111045" y="4458376"/>
            <a:ext cx="2613855" cy="1361400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80000">
                <a:schemeClr val="tx2">
                  <a:lumMod val="10000"/>
                  <a:lumOff val="90000"/>
                </a:schemeClr>
              </a:gs>
            </a:gsLst>
            <a:lin ang="16200000" scaled="0"/>
          </a:gra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542925" lvl="0" indent="-276225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 b="1" spc="-50" dirty="0">
                <a:solidFill>
                  <a:schemeClr val="tx2">
                    <a:lumMod val="90000"/>
                    <a:lumOff val="10000"/>
                  </a:schemeClr>
                </a:solidFill>
                <a:latin typeface="나눔고딕" pitchFamily="50" charset="-127"/>
                <a:ea typeface="나눔고딕" pitchFamily="50" charset="-127"/>
              </a:rPr>
              <a:t>각 선수 </a:t>
            </a:r>
            <a:r>
              <a:rPr lang="en-US" altLang="ko-KR" sz="1200" b="1" spc="-50" dirty="0">
                <a:solidFill>
                  <a:schemeClr val="tx2">
                    <a:lumMod val="90000"/>
                    <a:lumOff val="10000"/>
                  </a:schemeClr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200" b="1" spc="-50" dirty="0">
                <a:solidFill>
                  <a:schemeClr val="tx2">
                    <a:lumMod val="90000"/>
                    <a:lumOff val="10000"/>
                  </a:schemeClr>
                </a:solidFill>
                <a:latin typeface="나눔고딕" pitchFamily="50" charset="-127"/>
                <a:ea typeface="나눔고딕" pitchFamily="50" charset="-127"/>
              </a:rPr>
              <a:t>심판</a:t>
            </a:r>
            <a:r>
              <a:rPr lang="en-US" altLang="ko-KR" sz="1200" b="1" spc="-50" dirty="0">
                <a:solidFill>
                  <a:schemeClr val="tx2">
                    <a:lumMod val="90000"/>
                    <a:lumOff val="10000"/>
                  </a:schemeClr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200" b="1" spc="-50" dirty="0">
                <a:solidFill>
                  <a:schemeClr val="tx2">
                    <a:lumMod val="90000"/>
                    <a:lumOff val="10000"/>
                  </a:schemeClr>
                </a:solidFill>
                <a:latin typeface="나눔고딕" pitchFamily="50" charset="-127"/>
                <a:ea typeface="나눔고딕" pitchFamily="50" charset="-127"/>
              </a:rPr>
              <a:t>점수기록자는 그룹에 맞게 경기를 진행한다</a:t>
            </a:r>
            <a:r>
              <a:rPr lang="en-US" altLang="ko-KR" sz="1200" b="1" spc="-50">
                <a:solidFill>
                  <a:schemeClr val="tx2">
                    <a:lumMod val="90000"/>
                    <a:lumOff val="10000"/>
                  </a:schemeClr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marL="266700" lvl="0">
              <a:lnSpc>
                <a:spcPct val="150000"/>
              </a:lnSpc>
            </a:pPr>
            <a:endParaRPr lang="ko-KR" altLang="en-US" sz="1200" b="1" spc="-50" dirty="0">
              <a:solidFill>
                <a:schemeClr val="tx2">
                  <a:lumMod val="90000"/>
                  <a:lumOff val="1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8" name="제목 17"/>
          <p:cNvSpPr>
            <a:spLocks noGrp="1"/>
          </p:cNvSpPr>
          <p:nvPr>
            <p:ph type="title"/>
          </p:nvPr>
        </p:nvSpPr>
        <p:spPr>
          <a:xfrm>
            <a:off x="257174" y="533399"/>
            <a:ext cx="8372475" cy="912813"/>
          </a:xfrm>
        </p:spPr>
        <p:txBody>
          <a:bodyPr>
            <a:normAutofit/>
          </a:bodyPr>
          <a:lstStyle/>
          <a:p>
            <a:pPr algn="l"/>
            <a:r>
              <a:rPr lang="ko-KR" altLang="en-US" sz="4000" b="1" spc="-150" dirty="0" err="1">
                <a:solidFill>
                  <a:srgbClr val="1D314E"/>
                </a:solidFill>
              </a:rPr>
              <a:t>싱크로나이즈드</a:t>
            </a:r>
            <a:r>
              <a:rPr lang="ko-KR" altLang="en-US" sz="4000" b="1" spc="-150" dirty="0">
                <a:solidFill>
                  <a:srgbClr val="1D314E"/>
                </a:solidFill>
              </a:rPr>
              <a:t>  수영경기 관리 시스템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16D7B52-2EFD-4495-90A9-E7309E15A259}"/>
              </a:ext>
            </a:extLst>
          </p:cNvPr>
          <p:cNvSpPr txBox="1"/>
          <p:nvPr/>
        </p:nvSpPr>
        <p:spPr>
          <a:xfrm>
            <a:off x="6525087" y="6443990"/>
            <a:ext cx="26189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>
                <a:latin typeface="나눔고딕" panose="020B0600000101010101" charset="-127"/>
                <a:ea typeface="나눔고딕" panose="020B0600000101010101" charset="-127"/>
              </a:rPr>
              <a:t>싱크로나이즈드</a:t>
            </a:r>
            <a:r>
              <a:rPr lang="ko-KR" altLang="en-US" sz="1100" dirty="0">
                <a:latin typeface="나눔고딕" panose="020B0600000101010101" charset="-127"/>
                <a:ea typeface="나눔고딕" panose="020B0600000101010101" charset="-127"/>
              </a:rPr>
              <a:t> 수영 경기 관리 시스템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F11E87E-3C52-4770-BECF-565CE3FFEBDD}"/>
              </a:ext>
            </a:extLst>
          </p:cNvPr>
          <p:cNvSpPr/>
          <p:nvPr/>
        </p:nvSpPr>
        <p:spPr>
          <a:xfrm>
            <a:off x="400050" y="1552119"/>
            <a:ext cx="1467296" cy="1361400"/>
          </a:xfrm>
          <a:prstGeom prst="rec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spc="-50" dirty="0">
                <a:latin typeface="나눔고딕" pitchFamily="50" charset="-127"/>
                <a:ea typeface="나눔고딕" pitchFamily="50" charset="-127"/>
              </a:rPr>
              <a:t>선수 관리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1DE9E0A-E69F-4497-B1B6-4F1764221EF7}"/>
              </a:ext>
            </a:extLst>
          </p:cNvPr>
          <p:cNvSpPr/>
          <p:nvPr/>
        </p:nvSpPr>
        <p:spPr>
          <a:xfrm>
            <a:off x="1924050" y="1552119"/>
            <a:ext cx="2613855" cy="1361400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80000">
                <a:schemeClr val="tx2">
                  <a:lumMod val="10000"/>
                  <a:lumOff val="90000"/>
                </a:schemeClr>
              </a:gs>
            </a:gsLst>
            <a:lin ang="16200000" scaled="0"/>
          </a:gra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542925" lvl="0" indent="-276225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 b="1" spc="-50" dirty="0">
                <a:solidFill>
                  <a:schemeClr val="tx2">
                    <a:lumMod val="90000"/>
                    <a:lumOff val="10000"/>
                  </a:schemeClr>
                </a:solidFill>
                <a:latin typeface="나눔고딕" pitchFamily="50" charset="-127"/>
                <a:ea typeface="나눔고딕" pitchFamily="50" charset="-127"/>
              </a:rPr>
              <a:t>대회를 신청하는 주요 사용자</a:t>
            </a:r>
            <a:endParaRPr lang="en-US" altLang="ko-KR" sz="1200" b="1" spc="-50" dirty="0">
              <a:solidFill>
                <a:schemeClr val="tx2">
                  <a:lumMod val="90000"/>
                  <a:lumOff val="1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542925" lvl="0" indent="-276225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 b="1" spc="-50" dirty="0">
                <a:solidFill>
                  <a:schemeClr val="tx2">
                    <a:lumMod val="90000"/>
                    <a:lumOff val="10000"/>
                  </a:schemeClr>
                </a:solidFill>
                <a:latin typeface="나눔고딕" pitchFamily="50" charset="-127"/>
                <a:ea typeface="나눔고딕" pitchFamily="50" charset="-127"/>
              </a:rPr>
              <a:t>사용자의 정보를 </a:t>
            </a:r>
            <a:r>
              <a:rPr lang="ko-KR" altLang="en-US" sz="1200" b="1" spc="-50" dirty="0" err="1">
                <a:solidFill>
                  <a:schemeClr val="tx2">
                    <a:lumMod val="90000"/>
                    <a:lumOff val="10000"/>
                  </a:schemeClr>
                </a:solidFill>
                <a:latin typeface="나눔고딕" pitchFamily="50" charset="-127"/>
                <a:ea typeface="나눔고딕" pitchFamily="50" charset="-127"/>
              </a:rPr>
              <a:t>관리할수</a:t>
            </a:r>
            <a:r>
              <a:rPr lang="ko-KR" altLang="en-US" sz="1200" b="1" spc="-50" dirty="0">
                <a:solidFill>
                  <a:schemeClr val="tx2">
                    <a:lumMod val="90000"/>
                    <a:lumOff val="10000"/>
                  </a:schemeClr>
                </a:solidFill>
                <a:latin typeface="나눔고딕" pitchFamily="50" charset="-127"/>
                <a:ea typeface="나눔고딕" pitchFamily="50" charset="-127"/>
              </a:rPr>
              <a:t> 있어야함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862719A5-546C-4F15-9875-E8D6907BA9C8}"/>
              </a:ext>
            </a:extLst>
          </p:cNvPr>
          <p:cNvSpPr/>
          <p:nvPr/>
        </p:nvSpPr>
        <p:spPr>
          <a:xfrm>
            <a:off x="4606095" y="1552119"/>
            <a:ext cx="1467296" cy="1361400"/>
          </a:xfrm>
          <a:prstGeom prst="rec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spc="-50" dirty="0">
                <a:latin typeface="나눔고딕" pitchFamily="50" charset="-127"/>
                <a:ea typeface="나눔고딕" pitchFamily="50" charset="-127"/>
              </a:rPr>
              <a:t>심판 관리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0B5B33E6-8AFC-450D-BDEB-DF642E4D2189}"/>
              </a:ext>
            </a:extLst>
          </p:cNvPr>
          <p:cNvSpPr/>
          <p:nvPr/>
        </p:nvSpPr>
        <p:spPr>
          <a:xfrm>
            <a:off x="6130095" y="1552119"/>
            <a:ext cx="2613855" cy="1361400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80000">
                <a:schemeClr val="tx2">
                  <a:lumMod val="10000"/>
                  <a:lumOff val="90000"/>
                </a:schemeClr>
              </a:gs>
            </a:gsLst>
            <a:lin ang="16200000" scaled="0"/>
          </a:gra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542925" lvl="0" indent="-276225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 b="1" spc="-50" dirty="0">
                <a:solidFill>
                  <a:schemeClr val="tx2">
                    <a:lumMod val="90000"/>
                    <a:lumOff val="10000"/>
                  </a:schemeClr>
                </a:solidFill>
                <a:latin typeface="나눔고딕" pitchFamily="50" charset="-127"/>
                <a:ea typeface="나눔고딕" pitchFamily="50" charset="-127"/>
              </a:rPr>
              <a:t>대회의 룰을 파악하여 선수에 대한 판단을 하는 사람</a:t>
            </a:r>
          </a:p>
        </p:txBody>
      </p:sp>
    </p:spTree>
    <p:extLst>
      <p:ext uri="{BB962C8B-B14F-4D97-AF65-F5344CB8AC3E}">
        <p14:creationId xmlns:p14="http://schemas.microsoft.com/office/powerpoint/2010/main" val="246507018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0"/>
          <p:cNvSpPr>
            <a:spLocks noGrp="1"/>
          </p:cNvSpPr>
          <p:nvPr>
            <p:ph type="title"/>
          </p:nvPr>
        </p:nvSpPr>
        <p:spPr>
          <a:xfrm>
            <a:off x="266700" y="657224"/>
            <a:ext cx="8477250" cy="665163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sz="4000" b="1" spc="-150" dirty="0">
                <a:solidFill>
                  <a:srgbClr val="1D314E"/>
                </a:solidFill>
              </a:rPr>
              <a:t>개략 문제 기술서 분석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545616B-9994-4B74-878F-A5EDB67EFE86}"/>
              </a:ext>
            </a:extLst>
          </p:cNvPr>
          <p:cNvSpPr txBox="1"/>
          <p:nvPr/>
        </p:nvSpPr>
        <p:spPr>
          <a:xfrm>
            <a:off x="6525087" y="6443990"/>
            <a:ext cx="26189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>
                <a:latin typeface="나눔고딕" panose="020B0600000101010101" charset="-127"/>
                <a:ea typeface="나눔고딕" panose="020B0600000101010101" charset="-127"/>
              </a:rPr>
              <a:t>싱크로나이즈드</a:t>
            </a:r>
            <a:r>
              <a:rPr lang="ko-KR" altLang="en-US" sz="1100" dirty="0">
                <a:latin typeface="나눔고딕" panose="020B0600000101010101" charset="-127"/>
                <a:ea typeface="나눔고딕" panose="020B0600000101010101" charset="-127"/>
              </a:rPr>
              <a:t> 수영 경기 관리 시스템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000" y="1808060"/>
            <a:ext cx="6772275" cy="221932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0000" y="4335718"/>
            <a:ext cx="6762750" cy="74295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3.2 </a:t>
            </a:r>
            <a:r>
              <a:rPr lang="ko-KR" altLang="en-US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개략 문제 기술서 분석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9622138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0"/>
          <p:cNvSpPr>
            <a:spLocks noGrp="1"/>
          </p:cNvSpPr>
          <p:nvPr>
            <p:ph type="title"/>
          </p:nvPr>
        </p:nvSpPr>
        <p:spPr>
          <a:xfrm>
            <a:off x="266700" y="657224"/>
            <a:ext cx="8477250" cy="665163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sz="4000" b="1" spc="-150" dirty="0">
                <a:solidFill>
                  <a:srgbClr val="1D314E"/>
                </a:solidFill>
              </a:rPr>
              <a:t>상세 문제 기술서 분석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545616B-9994-4B74-878F-A5EDB67EFE86}"/>
              </a:ext>
            </a:extLst>
          </p:cNvPr>
          <p:cNvSpPr txBox="1"/>
          <p:nvPr/>
        </p:nvSpPr>
        <p:spPr>
          <a:xfrm>
            <a:off x="6525087" y="6443990"/>
            <a:ext cx="26189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>
                <a:latin typeface="나눔고딕" panose="020B0600000101010101" charset="-127"/>
                <a:ea typeface="나눔고딕" panose="020B0600000101010101" charset="-127"/>
              </a:rPr>
              <a:t>싱크로나이즈드</a:t>
            </a:r>
            <a:r>
              <a:rPr lang="ko-KR" altLang="en-US" sz="1100" dirty="0">
                <a:latin typeface="나눔고딕" panose="020B0600000101010101" charset="-127"/>
                <a:ea typeface="나눔고딕" panose="020B0600000101010101" charset="-127"/>
              </a:rPr>
              <a:t> 수영 경기 관리 시스템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3.3 </a:t>
            </a:r>
            <a:r>
              <a:rPr lang="ko-KR" altLang="en-US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상세 문제 기술서 분석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000" y="1676650"/>
            <a:ext cx="7181850" cy="3638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27550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0"/>
          <p:cNvSpPr>
            <a:spLocks noGrp="1"/>
          </p:cNvSpPr>
          <p:nvPr>
            <p:ph type="title"/>
          </p:nvPr>
        </p:nvSpPr>
        <p:spPr>
          <a:xfrm>
            <a:off x="266700" y="657224"/>
            <a:ext cx="8477250" cy="665163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sz="4000" b="1" spc="-150" dirty="0">
                <a:solidFill>
                  <a:srgbClr val="1D314E"/>
                </a:solidFill>
              </a:rPr>
              <a:t>기능 요구사항 인터뷰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545616B-9994-4B74-878F-A5EDB67EFE86}"/>
              </a:ext>
            </a:extLst>
          </p:cNvPr>
          <p:cNvSpPr txBox="1"/>
          <p:nvPr/>
        </p:nvSpPr>
        <p:spPr>
          <a:xfrm>
            <a:off x="6525087" y="6443990"/>
            <a:ext cx="26189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>
                <a:latin typeface="나눔고딕" panose="020B0600000101010101" charset="-127"/>
                <a:ea typeface="나눔고딕" panose="020B0600000101010101" charset="-127"/>
              </a:rPr>
              <a:t>싱크로나이즈드</a:t>
            </a:r>
            <a:r>
              <a:rPr lang="ko-KR" altLang="en-US" sz="1100" dirty="0">
                <a:latin typeface="나눔고딕" panose="020B0600000101010101" charset="-127"/>
                <a:ea typeface="나눔고딕" panose="020B0600000101010101" charset="-127"/>
              </a:rPr>
              <a:t> 수영 경기 관리 시스템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000" y="1974133"/>
            <a:ext cx="6448425" cy="245745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3.4 </a:t>
            </a:r>
            <a:r>
              <a:rPr lang="ko-KR" altLang="en-US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기능 요구사항 인터뷰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2305832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0"/>
          <p:cNvSpPr>
            <a:spLocks noGrp="1"/>
          </p:cNvSpPr>
          <p:nvPr>
            <p:ph type="title"/>
          </p:nvPr>
        </p:nvSpPr>
        <p:spPr>
          <a:xfrm>
            <a:off x="293553" y="686720"/>
            <a:ext cx="8477250" cy="665163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sz="4000" b="1" spc="-150" dirty="0">
                <a:solidFill>
                  <a:srgbClr val="1D314E"/>
                </a:solidFill>
              </a:rPr>
              <a:t>기능 요구사항 인터뷰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545616B-9994-4B74-878F-A5EDB67EFE86}"/>
              </a:ext>
            </a:extLst>
          </p:cNvPr>
          <p:cNvSpPr txBox="1"/>
          <p:nvPr/>
        </p:nvSpPr>
        <p:spPr>
          <a:xfrm>
            <a:off x="6525087" y="6443990"/>
            <a:ext cx="26189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>
                <a:latin typeface="나눔고딕" panose="020B0600000101010101" charset="-127"/>
                <a:ea typeface="나눔고딕" panose="020B0600000101010101" charset="-127"/>
              </a:rPr>
              <a:t>싱크로나이즈드</a:t>
            </a:r>
            <a:r>
              <a:rPr lang="ko-KR" altLang="en-US" sz="1100" dirty="0">
                <a:latin typeface="나눔고딕" panose="020B0600000101010101" charset="-127"/>
                <a:ea typeface="나눔고딕" panose="020B0600000101010101" charset="-127"/>
              </a:rPr>
              <a:t> 수영 경기 관리 시스템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000" y="1981200"/>
            <a:ext cx="6457950" cy="2895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3.4 </a:t>
            </a:r>
            <a:r>
              <a:rPr lang="ko-KR" altLang="en-US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기능 요구사항 인터뷰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0290512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0"/>
          <p:cNvSpPr>
            <a:spLocks noGrp="1"/>
          </p:cNvSpPr>
          <p:nvPr>
            <p:ph type="title"/>
          </p:nvPr>
        </p:nvSpPr>
        <p:spPr>
          <a:xfrm>
            <a:off x="266700" y="657224"/>
            <a:ext cx="8477250" cy="665163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sz="4000" b="1" spc="-150" dirty="0" err="1">
                <a:solidFill>
                  <a:srgbClr val="1D314E"/>
                </a:solidFill>
              </a:rPr>
              <a:t>비기능</a:t>
            </a:r>
            <a:r>
              <a:rPr lang="ko-KR" altLang="en-US" sz="4000" b="1" spc="-150" dirty="0">
                <a:solidFill>
                  <a:srgbClr val="1D314E"/>
                </a:solidFill>
              </a:rPr>
              <a:t> 요구사항 인터뷰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545616B-9994-4B74-878F-A5EDB67EFE86}"/>
              </a:ext>
            </a:extLst>
          </p:cNvPr>
          <p:cNvSpPr txBox="1"/>
          <p:nvPr/>
        </p:nvSpPr>
        <p:spPr>
          <a:xfrm>
            <a:off x="6525087" y="6443990"/>
            <a:ext cx="26189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>
                <a:latin typeface="나눔고딕" panose="020B0600000101010101" charset="-127"/>
                <a:ea typeface="나눔고딕" panose="020B0600000101010101" charset="-127"/>
              </a:rPr>
              <a:t>싱크로나이즈드</a:t>
            </a:r>
            <a:r>
              <a:rPr lang="ko-KR" altLang="en-US" sz="1100" dirty="0">
                <a:latin typeface="나눔고딕" panose="020B0600000101010101" charset="-127"/>
                <a:ea typeface="나눔고딕" panose="020B0600000101010101" charset="-127"/>
              </a:rPr>
              <a:t> 수영 경기 관리 시스템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000" y="1526458"/>
            <a:ext cx="6429375" cy="4572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3.5 </a:t>
            </a:r>
            <a:r>
              <a:rPr lang="ko-KR" altLang="en-US" sz="800" spc="-3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비기능</a:t>
            </a:r>
            <a:r>
              <a:rPr lang="ko-KR" altLang="en-US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요구사항 인터뷰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486480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0"/>
          <p:cNvSpPr>
            <a:spLocks noGrp="1"/>
          </p:cNvSpPr>
          <p:nvPr>
            <p:ph type="title"/>
          </p:nvPr>
        </p:nvSpPr>
        <p:spPr>
          <a:xfrm>
            <a:off x="266700" y="657224"/>
            <a:ext cx="8477250" cy="665163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sz="4000" b="1" spc="-150" dirty="0">
                <a:solidFill>
                  <a:srgbClr val="1D314E"/>
                </a:solidFill>
              </a:rPr>
              <a:t>기능 요구사항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545616B-9994-4B74-878F-A5EDB67EFE86}"/>
              </a:ext>
            </a:extLst>
          </p:cNvPr>
          <p:cNvSpPr txBox="1"/>
          <p:nvPr/>
        </p:nvSpPr>
        <p:spPr>
          <a:xfrm>
            <a:off x="6525087" y="6443990"/>
            <a:ext cx="26189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>
                <a:latin typeface="나눔고딕" panose="020B0600000101010101" charset="-127"/>
                <a:ea typeface="나눔고딕" panose="020B0600000101010101" charset="-127"/>
              </a:rPr>
              <a:t>싱크로나이즈드</a:t>
            </a:r>
            <a:r>
              <a:rPr lang="ko-KR" altLang="en-US" sz="1100" dirty="0">
                <a:latin typeface="나눔고딕" panose="020B0600000101010101" charset="-127"/>
                <a:ea typeface="나눔고딕" panose="020B0600000101010101" charset="-127"/>
              </a:rPr>
              <a:t> 수영 경기 관리 시스템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000" y="1431751"/>
            <a:ext cx="6477000" cy="4572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3.6 </a:t>
            </a:r>
            <a:r>
              <a:rPr lang="ko-KR" altLang="en-US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기능 요구사항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9072184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0"/>
          <p:cNvSpPr>
            <a:spLocks noGrp="1"/>
          </p:cNvSpPr>
          <p:nvPr>
            <p:ph type="title"/>
          </p:nvPr>
        </p:nvSpPr>
        <p:spPr>
          <a:xfrm>
            <a:off x="266700" y="657224"/>
            <a:ext cx="8477250" cy="665163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sz="4000" b="1" spc="-150" dirty="0">
                <a:solidFill>
                  <a:srgbClr val="1D314E"/>
                </a:solidFill>
              </a:rPr>
              <a:t>기능 요구사항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545616B-9994-4B74-878F-A5EDB67EFE86}"/>
              </a:ext>
            </a:extLst>
          </p:cNvPr>
          <p:cNvSpPr txBox="1"/>
          <p:nvPr/>
        </p:nvSpPr>
        <p:spPr>
          <a:xfrm>
            <a:off x="6525087" y="6443990"/>
            <a:ext cx="26189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>
                <a:latin typeface="나눔고딕" panose="020B0600000101010101" charset="-127"/>
                <a:ea typeface="나눔고딕" panose="020B0600000101010101" charset="-127"/>
              </a:rPr>
              <a:t>싱크로나이즈드</a:t>
            </a:r>
            <a:r>
              <a:rPr lang="ko-KR" altLang="en-US" sz="1100" dirty="0">
                <a:latin typeface="나눔고딕" panose="020B0600000101010101" charset="-127"/>
                <a:ea typeface="나눔고딕" panose="020B0600000101010101" charset="-127"/>
              </a:rPr>
              <a:t> 수영 경기 관리 시스템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000" y="2119679"/>
            <a:ext cx="6477000" cy="27241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3.6 </a:t>
            </a:r>
            <a:r>
              <a:rPr lang="ko-KR" altLang="en-US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기능 요구사항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4937941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0"/>
          <p:cNvSpPr>
            <a:spLocks noGrp="1"/>
          </p:cNvSpPr>
          <p:nvPr>
            <p:ph type="title"/>
          </p:nvPr>
        </p:nvSpPr>
        <p:spPr>
          <a:xfrm>
            <a:off x="266700" y="657224"/>
            <a:ext cx="8477250" cy="665163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sz="4000" b="1" spc="-150" dirty="0" err="1">
                <a:solidFill>
                  <a:srgbClr val="1D314E"/>
                </a:solidFill>
              </a:rPr>
              <a:t>비기능</a:t>
            </a:r>
            <a:r>
              <a:rPr lang="ko-KR" altLang="en-US" sz="4000" b="1" spc="-150" dirty="0">
                <a:solidFill>
                  <a:srgbClr val="1D314E"/>
                </a:solidFill>
              </a:rPr>
              <a:t> 요구사항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545616B-9994-4B74-878F-A5EDB67EFE86}"/>
              </a:ext>
            </a:extLst>
          </p:cNvPr>
          <p:cNvSpPr txBox="1"/>
          <p:nvPr/>
        </p:nvSpPr>
        <p:spPr>
          <a:xfrm>
            <a:off x="6525087" y="6443990"/>
            <a:ext cx="26189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>
                <a:latin typeface="나눔고딕" panose="020B0600000101010101" charset="-127"/>
                <a:ea typeface="나눔고딕" panose="020B0600000101010101" charset="-127"/>
              </a:rPr>
              <a:t>싱크로나이즈드</a:t>
            </a:r>
            <a:r>
              <a:rPr lang="ko-KR" altLang="en-US" sz="1100" dirty="0">
                <a:latin typeface="나눔고딕" panose="020B0600000101010101" charset="-127"/>
                <a:ea typeface="나눔고딕" panose="020B0600000101010101" charset="-127"/>
              </a:rPr>
              <a:t> 수영 경기 관리 시스템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0000" y="1290965"/>
            <a:ext cx="5962650" cy="515302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3.7 </a:t>
            </a:r>
            <a:r>
              <a:rPr lang="ko-KR" altLang="en-US" sz="800" spc="-3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비기능</a:t>
            </a:r>
            <a:r>
              <a:rPr lang="ko-KR" altLang="en-US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요구사항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7593594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0"/>
          <p:cNvSpPr>
            <a:spLocks noGrp="1"/>
          </p:cNvSpPr>
          <p:nvPr>
            <p:ph type="title"/>
          </p:nvPr>
        </p:nvSpPr>
        <p:spPr>
          <a:xfrm>
            <a:off x="266700" y="657224"/>
            <a:ext cx="8477250" cy="665163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sz="4000" b="1" spc="-150" dirty="0" err="1">
                <a:solidFill>
                  <a:srgbClr val="1D314E"/>
                </a:solidFill>
              </a:rPr>
              <a:t>비기능</a:t>
            </a:r>
            <a:r>
              <a:rPr lang="ko-KR" altLang="en-US" sz="4000" b="1" spc="-150" dirty="0">
                <a:solidFill>
                  <a:srgbClr val="1D314E"/>
                </a:solidFill>
              </a:rPr>
              <a:t> 요구사항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545616B-9994-4B74-878F-A5EDB67EFE86}"/>
              </a:ext>
            </a:extLst>
          </p:cNvPr>
          <p:cNvSpPr txBox="1"/>
          <p:nvPr/>
        </p:nvSpPr>
        <p:spPr>
          <a:xfrm>
            <a:off x="6525087" y="6443990"/>
            <a:ext cx="26189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>
                <a:latin typeface="나눔고딕" panose="020B0600000101010101" charset="-127"/>
                <a:ea typeface="나눔고딕" panose="020B0600000101010101" charset="-127"/>
              </a:rPr>
              <a:t>싱크로나이즈드</a:t>
            </a:r>
            <a:r>
              <a:rPr lang="ko-KR" altLang="en-US" sz="1100" dirty="0">
                <a:latin typeface="나눔고딕" panose="020B0600000101010101" charset="-127"/>
                <a:ea typeface="나눔고딕" panose="020B0600000101010101" charset="-127"/>
              </a:rPr>
              <a:t> 수영 경기 관리 시스템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0000" y="1431751"/>
            <a:ext cx="5972175" cy="356235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0000" y="4932015"/>
            <a:ext cx="5953125" cy="3429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3.7 </a:t>
            </a:r>
            <a:r>
              <a:rPr lang="ko-KR" altLang="en-US" sz="800" spc="-3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비기능</a:t>
            </a:r>
            <a:r>
              <a:rPr lang="ko-KR" altLang="en-US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요구사항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6774769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0"/>
          <p:cNvSpPr>
            <a:spLocks noGrp="1"/>
          </p:cNvSpPr>
          <p:nvPr>
            <p:ph type="title"/>
          </p:nvPr>
        </p:nvSpPr>
        <p:spPr>
          <a:xfrm>
            <a:off x="266700" y="657224"/>
            <a:ext cx="8477250" cy="665163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sz="4000" b="1" spc="-150" dirty="0" err="1">
                <a:solidFill>
                  <a:srgbClr val="1D314E"/>
                </a:solidFill>
              </a:rPr>
              <a:t>비기능</a:t>
            </a:r>
            <a:r>
              <a:rPr lang="ko-KR" altLang="en-US" sz="4000" b="1" spc="-150" dirty="0">
                <a:solidFill>
                  <a:srgbClr val="1D314E"/>
                </a:solidFill>
              </a:rPr>
              <a:t> 요구사항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545616B-9994-4B74-878F-A5EDB67EFE86}"/>
              </a:ext>
            </a:extLst>
          </p:cNvPr>
          <p:cNvSpPr txBox="1"/>
          <p:nvPr/>
        </p:nvSpPr>
        <p:spPr>
          <a:xfrm>
            <a:off x="6525087" y="6443990"/>
            <a:ext cx="26189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>
                <a:latin typeface="나눔고딕" panose="020B0600000101010101" charset="-127"/>
                <a:ea typeface="나눔고딕" panose="020B0600000101010101" charset="-127"/>
              </a:rPr>
              <a:t>싱크로나이즈드</a:t>
            </a:r>
            <a:r>
              <a:rPr lang="ko-KR" altLang="en-US" sz="1100" dirty="0">
                <a:latin typeface="나눔고딕" panose="020B0600000101010101" charset="-127"/>
                <a:ea typeface="나눔고딕" panose="020B0600000101010101" charset="-127"/>
              </a:rPr>
              <a:t> 수영 경기 관리 시스템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0000" y="1582072"/>
            <a:ext cx="5962650" cy="43624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F36D0D9-7E0B-4D40-9A69-600901024A63}"/>
              </a:ext>
            </a:extLst>
          </p:cNvPr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3.7 </a:t>
            </a:r>
            <a:r>
              <a:rPr lang="ko-KR" altLang="en-US" sz="800" spc="-3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비기능</a:t>
            </a:r>
            <a:r>
              <a:rPr lang="ko-KR" altLang="en-US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요구사항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898332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2.1 </a:t>
            </a:r>
            <a:r>
              <a:rPr lang="ko-KR" altLang="en-US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프로젝트 헌장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1074379" y="834374"/>
            <a:ext cx="6995120" cy="1275437"/>
          </a:xfrm>
        </p:spPr>
        <p:txBody>
          <a:bodyPr>
            <a:noAutofit/>
          </a:bodyPr>
          <a:lstStyle/>
          <a:p>
            <a:r>
              <a:rPr lang="en-US" altLang="ko-KR" sz="7200" b="1" spc="-150" dirty="0">
                <a:solidFill>
                  <a:schemeClr val="accent4">
                    <a:lumMod val="50000"/>
                  </a:schemeClr>
                </a:solidFill>
              </a:rPr>
              <a:t>Chapter 2</a:t>
            </a:r>
            <a:endParaRPr lang="ko-KR" altLang="en-US" sz="7200" b="1" spc="-150" dirty="0">
              <a:solidFill>
                <a:schemeClr val="accent4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2135870" y="2220481"/>
            <a:ext cx="4863864" cy="12754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ko-KR" altLang="en-US" sz="60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프로젝트 헌장</a:t>
            </a:r>
          </a:p>
        </p:txBody>
      </p:sp>
      <p:sp>
        <p:nvSpPr>
          <p:cNvPr id="11" name="내용 개체 틀 2"/>
          <p:cNvSpPr txBox="1">
            <a:spLocks/>
          </p:cNvSpPr>
          <p:nvPr/>
        </p:nvSpPr>
        <p:spPr>
          <a:xfrm>
            <a:off x="2863289" y="3349101"/>
            <a:ext cx="3409025" cy="12754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20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발표자</a:t>
            </a:r>
            <a:endParaRPr lang="en-US" altLang="ko-KR" sz="20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  <a:p>
            <a:pPr marL="0" indent="0" algn="ctr">
              <a:buNone/>
            </a:pPr>
            <a:r>
              <a:rPr lang="ko-KR" altLang="en-US" sz="20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계획팀장 </a:t>
            </a:r>
            <a:r>
              <a:rPr lang="en-US" altLang="ko-KR" sz="20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sz="2000" dirty="0" err="1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손우규</a:t>
            </a:r>
            <a:endParaRPr lang="en-US" altLang="ko-KR" sz="20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0AA29D2-D04D-4E25-83B4-BEE85216DD87}"/>
              </a:ext>
            </a:extLst>
          </p:cNvPr>
          <p:cNvSpPr txBox="1"/>
          <p:nvPr/>
        </p:nvSpPr>
        <p:spPr>
          <a:xfrm>
            <a:off x="6525087" y="6443990"/>
            <a:ext cx="26189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>
                <a:latin typeface="나눔고딕" panose="020B0600000101010101" charset="-127"/>
                <a:ea typeface="나눔고딕" panose="020B0600000101010101" charset="-127"/>
              </a:rPr>
              <a:t>싱크로나이즈드</a:t>
            </a:r>
            <a:r>
              <a:rPr lang="ko-KR" altLang="en-US" sz="1100" dirty="0">
                <a:latin typeface="나눔고딕" panose="020B0600000101010101" charset="-127"/>
                <a:ea typeface="나눔고딕" panose="020B0600000101010101" charset="-127"/>
              </a:rPr>
              <a:t> 수영 경기 관리 시스템</a:t>
            </a:r>
          </a:p>
        </p:txBody>
      </p:sp>
    </p:spTree>
    <p:extLst>
      <p:ext uri="{BB962C8B-B14F-4D97-AF65-F5344CB8AC3E}">
        <p14:creationId xmlns:p14="http://schemas.microsoft.com/office/powerpoint/2010/main" val="334703295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0"/>
          <p:cNvSpPr>
            <a:spLocks noGrp="1"/>
          </p:cNvSpPr>
          <p:nvPr>
            <p:ph type="title"/>
          </p:nvPr>
        </p:nvSpPr>
        <p:spPr>
          <a:xfrm>
            <a:off x="266700" y="657224"/>
            <a:ext cx="8477250" cy="665163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sz="4000" b="1" spc="-150" dirty="0">
                <a:solidFill>
                  <a:srgbClr val="1D314E"/>
                </a:solidFill>
              </a:rPr>
              <a:t>비즈니스 모델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545616B-9994-4B74-878F-A5EDB67EFE86}"/>
              </a:ext>
            </a:extLst>
          </p:cNvPr>
          <p:cNvSpPr txBox="1"/>
          <p:nvPr/>
        </p:nvSpPr>
        <p:spPr>
          <a:xfrm>
            <a:off x="6525087" y="6443990"/>
            <a:ext cx="26189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>
                <a:latin typeface="나눔고딕" panose="020B0600000101010101" charset="-127"/>
                <a:ea typeface="나눔고딕" panose="020B0600000101010101" charset="-127"/>
              </a:rPr>
              <a:t>싱크로나이즈드</a:t>
            </a:r>
            <a:r>
              <a:rPr lang="ko-KR" altLang="en-US" sz="1100" dirty="0">
                <a:latin typeface="나눔고딕" panose="020B0600000101010101" charset="-127"/>
                <a:ea typeface="나눔고딕" panose="020B0600000101010101" charset="-127"/>
              </a:rPr>
              <a:t> 수영 경기 관리 시스템</a:t>
            </a:r>
          </a:p>
        </p:txBody>
      </p:sp>
      <p:sp>
        <p:nvSpPr>
          <p:cNvPr id="5" name="제목 10"/>
          <p:cNvSpPr txBox="1">
            <a:spLocks/>
          </p:cNvSpPr>
          <p:nvPr/>
        </p:nvSpPr>
        <p:spPr>
          <a:xfrm>
            <a:off x="293553" y="1322387"/>
            <a:ext cx="8477250" cy="2901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cs typeface="+mj-cs"/>
              </a:defRPr>
            </a:lvl1pPr>
          </a:lstStyle>
          <a:p>
            <a:pPr algn="l" fontAlgn="base"/>
            <a:r>
              <a:rPr lang="en-US" altLang="ko-KR" sz="1500" b="1" dirty="0"/>
              <a:t>(1) </a:t>
            </a:r>
            <a:r>
              <a:rPr lang="ko-KR" altLang="en-US" sz="1500" b="1" dirty="0"/>
              <a:t>비즈니스 </a:t>
            </a:r>
            <a:r>
              <a:rPr lang="ko-KR" altLang="en-US" sz="1500" b="1" dirty="0" err="1"/>
              <a:t>액터</a:t>
            </a:r>
            <a:endParaRPr lang="ko-KR" altLang="en-US" sz="1500"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0000" y="1734885"/>
            <a:ext cx="6153150" cy="245745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3.8 </a:t>
            </a:r>
            <a:r>
              <a:rPr lang="ko-KR" altLang="en-US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비즈니스 모델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6530791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0"/>
          <p:cNvSpPr>
            <a:spLocks noGrp="1"/>
          </p:cNvSpPr>
          <p:nvPr>
            <p:ph type="title"/>
          </p:nvPr>
        </p:nvSpPr>
        <p:spPr>
          <a:xfrm>
            <a:off x="266700" y="657224"/>
            <a:ext cx="8477250" cy="665163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sz="4000" b="1" spc="-150" dirty="0">
                <a:solidFill>
                  <a:srgbClr val="1D314E"/>
                </a:solidFill>
              </a:rPr>
              <a:t>비즈니스 모델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545616B-9994-4B74-878F-A5EDB67EFE86}"/>
              </a:ext>
            </a:extLst>
          </p:cNvPr>
          <p:cNvSpPr txBox="1"/>
          <p:nvPr/>
        </p:nvSpPr>
        <p:spPr>
          <a:xfrm>
            <a:off x="6525087" y="6443990"/>
            <a:ext cx="26189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>
                <a:latin typeface="나눔고딕" panose="020B0600000101010101" charset="-127"/>
                <a:ea typeface="나눔고딕" panose="020B0600000101010101" charset="-127"/>
              </a:rPr>
              <a:t>싱크로나이즈드</a:t>
            </a:r>
            <a:r>
              <a:rPr lang="ko-KR" altLang="en-US" sz="1100" dirty="0">
                <a:latin typeface="나눔고딕" panose="020B0600000101010101" charset="-127"/>
                <a:ea typeface="나눔고딕" panose="020B0600000101010101" charset="-127"/>
              </a:rPr>
              <a:t> 수영 경기 관리 시스템</a:t>
            </a:r>
          </a:p>
        </p:txBody>
      </p:sp>
      <p:sp>
        <p:nvSpPr>
          <p:cNvPr id="5" name="제목 10"/>
          <p:cNvSpPr txBox="1">
            <a:spLocks/>
          </p:cNvSpPr>
          <p:nvPr/>
        </p:nvSpPr>
        <p:spPr>
          <a:xfrm>
            <a:off x="445953" y="4077402"/>
            <a:ext cx="8477250" cy="2901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cs typeface="+mj-cs"/>
              </a:defRPr>
            </a:lvl1pPr>
          </a:lstStyle>
          <a:p>
            <a:pPr algn="l" fontAlgn="base"/>
            <a:r>
              <a:rPr lang="en-US" altLang="ko-KR" sz="1500" b="1" dirty="0"/>
              <a:t>(3) </a:t>
            </a:r>
            <a:r>
              <a:rPr lang="ko-KR" altLang="en-US" sz="1500" b="1" dirty="0"/>
              <a:t>비즈니스 </a:t>
            </a:r>
            <a:r>
              <a:rPr lang="ko-KR" altLang="en-US" sz="1500" b="1" dirty="0" err="1"/>
              <a:t>유스케이스</a:t>
            </a:r>
            <a:endParaRPr lang="ko-KR" altLang="en-US" sz="1500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0000" y="1735735"/>
            <a:ext cx="6153150" cy="1933575"/>
          </a:xfrm>
          <a:prstGeom prst="rect">
            <a:avLst/>
          </a:prstGeom>
        </p:spPr>
      </p:pic>
      <p:sp>
        <p:nvSpPr>
          <p:cNvPr id="8" name="제목 10"/>
          <p:cNvSpPr txBox="1">
            <a:spLocks/>
          </p:cNvSpPr>
          <p:nvPr/>
        </p:nvSpPr>
        <p:spPr>
          <a:xfrm>
            <a:off x="445953" y="1474787"/>
            <a:ext cx="8477250" cy="2901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cs typeface="+mj-cs"/>
              </a:defRPr>
            </a:lvl1pPr>
          </a:lstStyle>
          <a:p>
            <a:pPr algn="l" fontAlgn="base"/>
            <a:r>
              <a:rPr lang="en-US" altLang="ko-KR" sz="1500" b="1" dirty="0"/>
              <a:t>(2) </a:t>
            </a:r>
            <a:r>
              <a:rPr lang="ko-KR" altLang="en-US" sz="1500" b="1" dirty="0"/>
              <a:t>비즈니스 워커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0000" y="4440870"/>
            <a:ext cx="5086350" cy="130492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3.8 </a:t>
            </a:r>
            <a:r>
              <a:rPr lang="ko-KR" altLang="en-US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비즈니스 모델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45432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0"/>
          <p:cNvSpPr>
            <a:spLocks noGrp="1"/>
          </p:cNvSpPr>
          <p:nvPr>
            <p:ph type="title"/>
          </p:nvPr>
        </p:nvSpPr>
        <p:spPr>
          <a:xfrm>
            <a:off x="266700" y="657224"/>
            <a:ext cx="8477250" cy="665163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sz="4000" b="1" spc="-150" dirty="0">
                <a:solidFill>
                  <a:srgbClr val="1D314E"/>
                </a:solidFill>
              </a:rPr>
              <a:t>비즈니스 모델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545616B-9994-4B74-878F-A5EDB67EFE86}"/>
              </a:ext>
            </a:extLst>
          </p:cNvPr>
          <p:cNvSpPr txBox="1"/>
          <p:nvPr/>
        </p:nvSpPr>
        <p:spPr>
          <a:xfrm>
            <a:off x="6525087" y="6443990"/>
            <a:ext cx="26189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>
                <a:latin typeface="나눔고딕" panose="020B0600000101010101" charset="-127"/>
                <a:ea typeface="나눔고딕" panose="020B0600000101010101" charset="-127"/>
              </a:rPr>
              <a:t>싱크로나이즈드</a:t>
            </a:r>
            <a:r>
              <a:rPr lang="ko-KR" altLang="en-US" sz="1100" dirty="0">
                <a:latin typeface="나눔고딕" panose="020B0600000101010101" charset="-127"/>
                <a:ea typeface="나눔고딕" panose="020B0600000101010101" charset="-127"/>
              </a:rPr>
              <a:t> 수영 경기 관리 시스템</a:t>
            </a:r>
          </a:p>
        </p:txBody>
      </p:sp>
      <p:sp>
        <p:nvSpPr>
          <p:cNvPr id="5" name="제목 10"/>
          <p:cNvSpPr txBox="1">
            <a:spLocks/>
          </p:cNvSpPr>
          <p:nvPr/>
        </p:nvSpPr>
        <p:spPr>
          <a:xfrm>
            <a:off x="293553" y="1322387"/>
            <a:ext cx="8477250" cy="2901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cs typeface="+mj-cs"/>
              </a:defRPr>
            </a:lvl1pPr>
          </a:lstStyle>
          <a:p>
            <a:pPr algn="l" fontAlgn="base"/>
            <a:r>
              <a:rPr lang="en-US" altLang="ko-KR" sz="1500" b="1" dirty="0"/>
              <a:t>(4) </a:t>
            </a:r>
            <a:r>
              <a:rPr lang="ko-KR" altLang="en-US" sz="1500" b="1" dirty="0"/>
              <a:t>비즈니스 </a:t>
            </a:r>
            <a:r>
              <a:rPr lang="ko-KR" altLang="en-US" sz="1500" b="1" dirty="0" err="1"/>
              <a:t>유스케이스</a:t>
            </a:r>
            <a:r>
              <a:rPr lang="ko-KR" altLang="en-US" sz="1500" b="1" dirty="0"/>
              <a:t> 다이어그램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7378" y="1740226"/>
            <a:ext cx="6800850" cy="42005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E02A9C1-BFC4-4A7F-931A-2A906300BF14}"/>
              </a:ext>
            </a:extLst>
          </p:cNvPr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3.8 </a:t>
            </a:r>
            <a:r>
              <a:rPr lang="ko-KR" altLang="en-US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비즈니스 모델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7400730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0"/>
          <p:cNvSpPr>
            <a:spLocks noGrp="1"/>
          </p:cNvSpPr>
          <p:nvPr>
            <p:ph type="title"/>
          </p:nvPr>
        </p:nvSpPr>
        <p:spPr>
          <a:xfrm>
            <a:off x="266700" y="657224"/>
            <a:ext cx="8477250" cy="665163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sz="4000" b="1" spc="-150" dirty="0">
                <a:solidFill>
                  <a:srgbClr val="1D314E"/>
                </a:solidFill>
              </a:rPr>
              <a:t>비즈니스 모델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545616B-9994-4B74-878F-A5EDB67EFE86}"/>
              </a:ext>
            </a:extLst>
          </p:cNvPr>
          <p:cNvSpPr txBox="1"/>
          <p:nvPr/>
        </p:nvSpPr>
        <p:spPr>
          <a:xfrm>
            <a:off x="6525087" y="6443990"/>
            <a:ext cx="26189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>
                <a:latin typeface="나눔고딕" panose="020B0600000101010101" charset="-127"/>
                <a:ea typeface="나눔고딕" panose="020B0600000101010101" charset="-127"/>
              </a:rPr>
              <a:t>싱크로나이즈드</a:t>
            </a:r>
            <a:r>
              <a:rPr lang="ko-KR" altLang="en-US" sz="1100" dirty="0">
                <a:latin typeface="나눔고딕" panose="020B0600000101010101" charset="-127"/>
                <a:ea typeface="나눔고딕" panose="020B0600000101010101" charset="-127"/>
              </a:rPr>
              <a:t> 수영 경기 관리 시스템</a:t>
            </a:r>
          </a:p>
        </p:txBody>
      </p:sp>
      <p:sp>
        <p:nvSpPr>
          <p:cNvPr id="5" name="제목 10"/>
          <p:cNvSpPr txBox="1">
            <a:spLocks/>
          </p:cNvSpPr>
          <p:nvPr/>
        </p:nvSpPr>
        <p:spPr>
          <a:xfrm>
            <a:off x="293553" y="1322387"/>
            <a:ext cx="8477250" cy="2901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cs typeface="+mj-cs"/>
              </a:defRPr>
            </a:lvl1pPr>
          </a:lstStyle>
          <a:p>
            <a:pPr algn="l" fontAlgn="base"/>
            <a:r>
              <a:rPr lang="en-US" altLang="ko-KR" sz="1500" b="1" dirty="0"/>
              <a:t>(5) </a:t>
            </a:r>
            <a:r>
              <a:rPr lang="ko-KR" altLang="en-US" sz="1500" b="1" dirty="0"/>
              <a:t>비즈니스 객체 모델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2000" y="1612490"/>
            <a:ext cx="6819900" cy="4191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8E776F2-8A6E-4216-BB95-10BCC7222628}"/>
              </a:ext>
            </a:extLst>
          </p:cNvPr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3.8 </a:t>
            </a:r>
            <a:r>
              <a:rPr lang="ko-KR" altLang="en-US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비즈니스 모델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0518250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0"/>
          <p:cNvSpPr>
            <a:spLocks noGrp="1"/>
          </p:cNvSpPr>
          <p:nvPr>
            <p:ph type="title"/>
          </p:nvPr>
        </p:nvSpPr>
        <p:spPr>
          <a:xfrm>
            <a:off x="266700" y="657224"/>
            <a:ext cx="8477250" cy="665163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sz="4000" b="1" spc="-150" dirty="0">
                <a:solidFill>
                  <a:srgbClr val="1D314E"/>
                </a:solidFill>
              </a:rPr>
              <a:t>비즈니스 모델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545616B-9994-4B74-878F-A5EDB67EFE86}"/>
              </a:ext>
            </a:extLst>
          </p:cNvPr>
          <p:cNvSpPr txBox="1"/>
          <p:nvPr/>
        </p:nvSpPr>
        <p:spPr>
          <a:xfrm>
            <a:off x="6525087" y="6443990"/>
            <a:ext cx="26189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>
                <a:latin typeface="나눔고딕" panose="020B0600000101010101" charset="-127"/>
                <a:ea typeface="나눔고딕" panose="020B0600000101010101" charset="-127"/>
              </a:rPr>
              <a:t>싱크로나이즈드</a:t>
            </a:r>
            <a:r>
              <a:rPr lang="ko-KR" altLang="en-US" sz="1100" dirty="0">
                <a:latin typeface="나눔고딕" panose="020B0600000101010101" charset="-127"/>
                <a:ea typeface="나눔고딕" panose="020B0600000101010101" charset="-127"/>
              </a:rPr>
              <a:t> 수영 경기 관리 시스템</a:t>
            </a:r>
          </a:p>
        </p:txBody>
      </p:sp>
      <p:sp>
        <p:nvSpPr>
          <p:cNvPr id="5" name="제목 10"/>
          <p:cNvSpPr txBox="1">
            <a:spLocks/>
          </p:cNvSpPr>
          <p:nvPr/>
        </p:nvSpPr>
        <p:spPr>
          <a:xfrm>
            <a:off x="293553" y="1322387"/>
            <a:ext cx="8477250" cy="2901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cs typeface="+mj-cs"/>
              </a:defRPr>
            </a:lvl1pPr>
          </a:lstStyle>
          <a:p>
            <a:pPr algn="l" fontAlgn="base"/>
            <a:r>
              <a:rPr lang="en-US" altLang="ko-KR" sz="1500" b="1" dirty="0"/>
              <a:t>(5) </a:t>
            </a:r>
            <a:r>
              <a:rPr lang="ko-KR" altLang="en-US" sz="1500" b="1" dirty="0"/>
              <a:t>비즈니스 객체 모델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3090" y="1612490"/>
            <a:ext cx="6829425" cy="44196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A768ADA-7C58-4683-B2BD-CE67463D23E2}"/>
              </a:ext>
            </a:extLst>
          </p:cNvPr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3.8 </a:t>
            </a:r>
            <a:r>
              <a:rPr lang="ko-KR" altLang="en-US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비즈니스 모델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448377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0"/>
          <p:cNvSpPr>
            <a:spLocks noGrp="1"/>
          </p:cNvSpPr>
          <p:nvPr>
            <p:ph type="title"/>
          </p:nvPr>
        </p:nvSpPr>
        <p:spPr>
          <a:xfrm>
            <a:off x="266700" y="657224"/>
            <a:ext cx="8477250" cy="665163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sz="4000" b="1" spc="-150" dirty="0">
                <a:solidFill>
                  <a:srgbClr val="1D314E"/>
                </a:solidFill>
              </a:rPr>
              <a:t>비즈니스 모델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545616B-9994-4B74-878F-A5EDB67EFE86}"/>
              </a:ext>
            </a:extLst>
          </p:cNvPr>
          <p:cNvSpPr txBox="1"/>
          <p:nvPr/>
        </p:nvSpPr>
        <p:spPr>
          <a:xfrm>
            <a:off x="6525087" y="6443990"/>
            <a:ext cx="26189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>
                <a:latin typeface="나눔고딕" panose="020B0600000101010101" charset="-127"/>
                <a:ea typeface="나눔고딕" panose="020B0600000101010101" charset="-127"/>
              </a:rPr>
              <a:t>싱크로나이즈드</a:t>
            </a:r>
            <a:r>
              <a:rPr lang="ko-KR" altLang="en-US" sz="1100" dirty="0">
                <a:latin typeface="나눔고딕" panose="020B0600000101010101" charset="-127"/>
                <a:ea typeface="나눔고딕" panose="020B0600000101010101" charset="-127"/>
              </a:rPr>
              <a:t> 수영 경기 관리 시스템</a:t>
            </a:r>
          </a:p>
        </p:txBody>
      </p:sp>
      <p:sp>
        <p:nvSpPr>
          <p:cNvPr id="5" name="제목 10"/>
          <p:cNvSpPr txBox="1">
            <a:spLocks/>
          </p:cNvSpPr>
          <p:nvPr/>
        </p:nvSpPr>
        <p:spPr>
          <a:xfrm>
            <a:off x="293553" y="1322387"/>
            <a:ext cx="8477250" cy="2901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cs typeface="+mj-cs"/>
              </a:defRPr>
            </a:lvl1pPr>
          </a:lstStyle>
          <a:p>
            <a:pPr algn="l" fontAlgn="base"/>
            <a:r>
              <a:rPr lang="en-US" altLang="ko-KR" sz="1500" b="1" dirty="0"/>
              <a:t>(5) </a:t>
            </a:r>
            <a:r>
              <a:rPr lang="ko-KR" altLang="en-US" sz="1500" b="1" dirty="0"/>
              <a:t>비즈니스 객체 모델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2000" y="1698829"/>
            <a:ext cx="6810375" cy="42862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A25E322-F88C-4EA6-ABAC-C421451BBF0E}"/>
              </a:ext>
            </a:extLst>
          </p:cNvPr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3.8 </a:t>
            </a:r>
            <a:r>
              <a:rPr lang="ko-KR" altLang="en-US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비즈니스 모델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8788501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0"/>
          <p:cNvSpPr>
            <a:spLocks noGrp="1"/>
          </p:cNvSpPr>
          <p:nvPr>
            <p:ph type="title"/>
          </p:nvPr>
        </p:nvSpPr>
        <p:spPr>
          <a:xfrm>
            <a:off x="266700" y="657224"/>
            <a:ext cx="8477250" cy="665163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sz="4000" b="1" spc="-150" dirty="0">
                <a:solidFill>
                  <a:srgbClr val="1D314E"/>
                </a:solidFill>
              </a:rPr>
              <a:t>비즈니스 모델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545616B-9994-4B74-878F-A5EDB67EFE86}"/>
              </a:ext>
            </a:extLst>
          </p:cNvPr>
          <p:cNvSpPr txBox="1"/>
          <p:nvPr/>
        </p:nvSpPr>
        <p:spPr>
          <a:xfrm>
            <a:off x="6525087" y="6443990"/>
            <a:ext cx="26189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>
                <a:latin typeface="나눔고딕" panose="020B0600000101010101" charset="-127"/>
                <a:ea typeface="나눔고딕" panose="020B0600000101010101" charset="-127"/>
              </a:rPr>
              <a:t>싱크로나이즈드</a:t>
            </a:r>
            <a:r>
              <a:rPr lang="ko-KR" altLang="en-US" sz="1100" dirty="0">
                <a:latin typeface="나눔고딕" panose="020B0600000101010101" charset="-127"/>
                <a:ea typeface="나눔고딕" panose="020B0600000101010101" charset="-127"/>
              </a:rPr>
              <a:t> 수영 경기 관리 시스템</a:t>
            </a:r>
          </a:p>
        </p:txBody>
      </p:sp>
      <p:sp>
        <p:nvSpPr>
          <p:cNvPr id="5" name="제목 10"/>
          <p:cNvSpPr txBox="1">
            <a:spLocks/>
          </p:cNvSpPr>
          <p:nvPr/>
        </p:nvSpPr>
        <p:spPr>
          <a:xfrm>
            <a:off x="293553" y="1322387"/>
            <a:ext cx="8477250" cy="2901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cs typeface="+mj-cs"/>
              </a:defRPr>
            </a:lvl1pPr>
          </a:lstStyle>
          <a:p>
            <a:pPr algn="l" fontAlgn="base"/>
            <a:r>
              <a:rPr lang="en-US" altLang="ko-KR" sz="1500" b="1" dirty="0"/>
              <a:t>(5) </a:t>
            </a:r>
            <a:r>
              <a:rPr lang="ko-KR" altLang="en-US" sz="1500" b="1" dirty="0"/>
              <a:t>비즈니스 객체 모델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2000" y="1612490"/>
            <a:ext cx="6810375" cy="45243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020CCFC-594B-4149-A5CE-D384F4FD8EB4}"/>
              </a:ext>
            </a:extLst>
          </p:cNvPr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3.8 </a:t>
            </a:r>
            <a:r>
              <a:rPr lang="ko-KR" altLang="en-US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비즈니스 모델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6062584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0"/>
          <p:cNvSpPr>
            <a:spLocks noGrp="1"/>
          </p:cNvSpPr>
          <p:nvPr>
            <p:ph type="title"/>
          </p:nvPr>
        </p:nvSpPr>
        <p:spPr>
          <a:xfrm>
            <a:off x="266700" y="657224"/>
            <a:ext cx="8477250" cy="665163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sz="4000" b="1" spc="-150" dirty="0" err="1">
                <a:solidFill>
                  <a:srgbClr val="1D314E"/>
                </a:solidFill>
              </a:rPr>
              <a:t>유스케이스</a:t>
            </a:r>
            <a:r>
              <a:rPr lang="ko-KR" altLang="en-US" sz="4000" b="1" spc="-150" dirty="0">
                <a:solidFill>
                  <a:srgbClr val="1D314E"/>
                </a:solidFill>
              </a:rPr>
              <a:t> 모델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545616B-9994-4B74-878F-A5EDB67EFE86}"/>
              </a:ext>
            </a:extLst>
          </p:cNvPr>
          <p:cNvSpPr txBox="1"/>
          <p:nvPr/>
        </p:nvSpPr>
        <p:spPr>
          <a:xfrm>
            <a:off x="6525087" y="6443990"/>
            <a:ext cx="26189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>
                <a:latin typeface="나눔고딕" panose="020B0600000101010101" charset="-127"/>
                <a:ea typeface="나눔고딕" panose="020B0600000101010101" charset="-127"/>
              </a:rPr>
              <a:t>싱크로나이즈드</a:t>
            </a:r>
            <a:r>
              <a:rPr lang="ko-KR" altLang="en-US" sz="1100" dirty="0">
                <a:latin typeface="나눔고딕" panose="020B0600000101010101" charset="-127"/>
                <a:ea typeface="나눔고딕" panose="020B0600000101010101" charset="-127"/>
              </a:rPr>
              <a:t> 수영 경기 관리 시스템</a:t>
            </a:r>
          </a:p>
        </p:txBody>
      </p:sp>
      <p:sp>
        <p:nvSpPr>
          <p:cNvPr id="8" name="제목 10"/>
          <p:cNvSpPr txBox="1">
            <a:spLocks/>
          </p:cNvSpPr>
          <p:nvPr/>
        </p:nvSpPr>
        <p:spPr>
          <a:xfrm>
            <a:off x="304395" y="1322387"/>
            <a:ext cx="8477250" cy="2901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cs typeface="+mj-cs"/>
              </a:defRPr>
            </a:lvl1pPr>
          </a:lstStyle>
          <a:p>
            <a:pPr algn="l" fontAlgn="base"/>
            <a:r>
              <a:rPr lang="en-US" altLang="ko-KR" sz="1500" b="1" dirty="0"/>
              <a:t>(1) </a:t>
            </a:r>
            <a:r>
              <a:rPr lang="ko-KR" altLang="en-US" sz="1500" b="1" dirty="0" err="1"/>
              <a:t>유스케이스</a:t>
            </a:r>
            <a:r>
              <a:rPr lang="ko-KR" altLang="en-US" sz="1500" b="1" dirty="0"/>
              <a:t> </a:t>
            </a:r>
            <a:r>
              <a:rPr lang="ko-KR" altLang="en-US" sz="1500" b="1" dirty="0" err="1"/>
              <a:t>액터</a:t>
            </a:r>
            <a:endParaRPr lang="ko-KR" altLang="en-US" sz="1500" b="1" dirty="0"/>
          </a:p>
        </p:txBody>
      </p:sp>
      <p:pic>
        <p:nvPicPr>
          <p:cNvPr id="2" name="그림 1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260000" y="2809040"/>
            <a:ext cx="6743700" cy="12192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3.9 </a:t>
            </a:r>
            <a:r>
              <a:rPr lang="ko-KR" altLang="en-US" sz="800" spc="-3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유스케이스</a:t>
            </a:r>
            <a:r>
              <a:rPr lang="ko-KR" altLang="en-US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모델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9400972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0"/>
          <p:cNvSpPr>
            <a:spLocks noGrp="1"/>
          </p:cNvSpPr>
          <p:nvPr>
            <p:ph type="title"/>
          </p:nvPr>
        </p:nvSpPr>
        <p:spPr>
          <a:xfrm>
            <a:off x="266700" y="657224"/>
            <a:ext cx="8477250" cy="665163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sz="4000" b="1" spc="-150" dirty="0" err="1">
                <a:solidFill>
                  <a:srgbClr val="1D314E"/>
                </a:solidFill>
              </a:rPr>
              <a:t>유스케이스</a:t>
            </a:r>
            <a:r>
              <a:rPr lang="ko-KR" altLang="en-US" sz="4000" b="1" spc="-150" dirty="0">
                <a:solidFill>
                  <a:srgbClr val="1D314E"/>
                </a:solidFill>
              </a:rPr>
              <a:t> 모델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545616B-9994-4B74-878F-A5EDB67EFE86}"/>
              </a:ext>
            </a:extLst>
          </p:cNvPr>
          <p:cNvSpPr txBox="1"/>
          <p:nvPr/>
        </p:nvSpPr>
        <p:spPr>
          <a:xfrm>
            <a:off x="6525087" y="6443990"/>
            <a:ext cx="26189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>
                <a:latin typeface="나눔고딕" panose="020B0600000101010101" charset="-127"/>
                <a:ea typeface="나눔고딕" panose="020B0600000101010101" charset="-127"/>
              </a:rPr>
              <a:t>싱크로나이즈드</a:t>
            </a:r>
            <a:r>
              <a:rPr lang="ko-KR" altLang="en-US" sz="1100" dirty="0">
                <a:latin typeface="나눔고딕" panose="020B0600000101010101" charset="-127"/>
                <a:ea typeface="나눔고딕" panose="020B0600000101010101" charset="-127"/>
              </a:rPr>
              <a:t> 수영 경기 관리 시스템</a:t>
            </a:r>
          </a:p>
        </p:txBody>
      </p:sp>
      <p:sp>
        <p:nvSpPr>
          <p:cNvPr id="8" name="제목 10"/>
          <p:cNvSpPr txBox="1">
            <a:spLocks/>
          </p:cNvSpPr>
          <p:nvPr/>
        </p:nvSpPr>
        <p:spPr>
          <a:xfrm>
            <a:off x="304395" y="1322387"/>
            <a:ext cx="8477250" cy="2901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cs typeface="+mj-cs"/>
              </a:defRPr>
            </a:lvl1pPr>
          </a:lstStyle>
          <a:p>
            <a:pPr algn="l" fontAlgn="base"/>
            <a:r>
              <a:rPr lang="en-US" altLang="ko-KR" sz="1500" b="1" dirty="0"/>
              <a:t>(2) </a:t>
            </a:r>
            <a:r>
              <a:rPr lang="ko-KR" altLang="en-US" sz="1500" b="1" dirty="0" err="1"/>
              <a:t>유스케이스</a:t>
            </a:r>
            <a:endParaRPr lang="ko-KR" altLang="en-US" sz="1500" b="1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2257" y="1756937"/>
            <a:ext cx="4581525" cy="39624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3.9 </a:t>
            </a:r>
            <a:r>
              <a:rPr lang="ko-KR" altLang="en-US" sz="800" spc="-3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유스케이스</a:t>
            </a:r>
            <a:r>
              <a:rPr lang="ko-KR" altLang="en-US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모델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63278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0"/>
          <p:cNvSpPr>
            <a:spLocks noGrp="1"/>
          </p:cNvSpPr>
          <p:nvPr>
            <p:ph type="title"/>
          </p:nvPr>
        </p:nvSpPr>
        <p:spPr>
          <a:xfrm>
            <a:off x="266700" y="657224"/>
            <a:ext cx="8477250" cy="665163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sz="4000" b="1" spc="-150" dirty="0" err="1">
                <a:solidFill>
                  <a:srgbClr val="1D314E"/>
                </a:solidFill>
              </a:rPr>
              <a:t>유스케이스</a:t>
            </a:r>
            <a:r>
              <a:rPr lang="ko-KR" altLang="en-US" sz="4000" b="1" spc="-150" dirty="0">
                <a:solidFill>
                  <a:srgbClr val="1D314E"/>
                </a:solidFill>
              </a:rPr>
              <a:t> 모델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545616B-9994-4B74-878F-A5EDB67EFE86}"/>
              </a:ext>
            </a:extLst>
          </p:cNvPr>
          <p:cNvSpPr txBox="1"/>
          <p:nvPr/>
        </p:nvSpPr>
        <p:spPr>
          <a:xfrm>
            <a:off x="6525087" y="6443990"/>
            <a:ext cx="26189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>
                <a:latin typeface="나눔고딕" panose="020B0600000101010101" charset="-127"/>
                <a:ea typeface="나눔고딕" panose="020B0600000101010101" charset="-127"/>
              </a:rPr>
              <a:t>싱크로나이즈드</a:t>
            </a:r>
            <a:r>
              <a:rPr lang="ko-KR" altLang="en-US" sz="1100" dirty="0">
                <a:latin typeface="나눔고딕" panose="020B0600000101010101" charset="-127"/>
                <a:ea typeface="나눔고딕" panose="020B0600000101010101" charset="-127"/>
              </a:rPr>
              <a:t> 수영 경기 관리 시스템</a:t>
            </a:r>
          </a:p>
        </p:txBody>
      </p:sp>
      <p:sp>
        <p:nvSpPr>
          <p:cNvPr id="8" name="제목 10"/>
          <p:cNvSpPr txBox="1">
            <a:spLocks/>
          </p:cNvSpPr>
          <p:nvPr/>
        </p:nvSpPr>
        <p:spPr>
          <a:xfrm>
            <a:off x="304395" y="1322387"/>
            <a:ext cx="8477250" cy="2901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cs typeface="+mj-cs"/>
              </a:defRPr>
            </a:lvl1pPr>
          </a:lstStyle>
          <a:p>
            <a:pPr algn="l" fontAlgn="base"/>
            <a:r>
              <a:rPr lang="en-US" altLang="ko-KR" sz="1500" b="1" dirty="0"/>
              <a:t>(2) </a:t>
            </a:r>
            <a:r>
              <a:rPr lang="ko-KR" altLang="en-US" sz="1500" b="1" dirty="0" err="1"/>
              <a:t>유스케이스</a:t>
            </a:r>
            <a:endParaRPr lang="ko-KR" altLang="en-US" sz="1500"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7495" y="2277653"/>
            <a:ext cx="4591050" cy="22479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3.9 </a:t>
            </a:r>
            <a:r>
              <a:rPr lang="ko-KR" altLang="en-US" sz="800" spc="-3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유스케이스</a:t>
            </a:r>
            <a:r>
              <a:rPr lang="ko-KR" altLang="en-US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모델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108321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부제목 2"/>
          <p:cNvSpPr txBox="1">
            <a:spLocks/>
          </p:cNvSpPr>
          <p:nvPr/>
        </p:nvSpPr>
        <p:spPr>
          <a:xfrm>
            <a:off x="241300" y="1302969"/>
            <a:ext cx="5173304" cy="52466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75000"/>
              </a:lnSpc>
            </a:pPr>
            <a:r>
              <a:rPr lang="en-US" altLang="ko-KR" sz="16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2.   </a:t>
            </a:r>
            <a:r>
              <a:rPr lang="ko-KR" altLang="en-US" sz="16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프로젝트 헌장</a:t>
            </a:r>
            <a:endParaRPr lang="en-US" altLang="ko-KR" sz="1600" b="1" spc="-50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75000"/>
              </a:lnSpc>
            </a:pPr>
            <a:r>
              <a:rPr lang="en-US" altLang="ko-KR" sz="16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Project Charter(PC)</a:t>
            </a:r>
          </a:p>
          <a:p>
            <a:pPr marL="333375" indent="-333375">
              <a:lnSpc>
                <a:spcPct val="175000"/>
              </a:lnSpc>
              <a:tabLst>
                <a:tab pos="628650" algn="l"/>
              </a:tabLst>
            </a:pPr>
            <a:r>
              <a:rPr lang="en-US" altLang="ko-KR" sz="12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	2.1   </a:t>
            </a:r>
            <a:r>
              <a:rPr lang="ko-KR" altLang="en-US" sz="12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프로젝트 헌장</a:t>
            </a:r>
            <a:endParaRPr lang="en-US" altLang="ko-KR" sz="1200" b="1" spc="-50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333375" indent="-333375">
              <a:lnSpc>
                <a:spcPct val="150000"/>
              </a:lnSpc>
              <a:tabLst>
                <a:tab pos="628650" algn="l"/>
              </a:tabLst>
            </a:pPr>
            <a:r>
              <a:rPr lang="en-US" altLang="ko-KR" sz="12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	2.2   </a:t>
            </a:r>
            <a:r>
              <a:rPr lang="ko-KR" altLang="en-US" sz="12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부록</a:t>
            </a:r>
            <a:endParaRPr lang="en-US" altLang="ko-KR" sz="1200" b="1" spc="-50" dirty="0">
              <a:solidFill>
                <a:schemeClr val="bg1">
                  <a:lumMod val="9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5" name="제목 14"/>
          <p:cNvSpPr>
            <a:spLocks noGrp="1"/>
          </p:cNvSpPr>
          <p:nvPr>
            <p:ph type="title"/>
          </p:nvPr>
        </p:nvSpPr>
        <p:spPr>
          <a:xfrm>
            <a:off x="241300" y="139700"/>
            <a:ext cx="8547100" cy="901700"/>
          </a:xfrm>
        </p:spPr>
        <p:txBody>
          <a:bodyPr>
            <a:normAutofit/>
          </a:bodyPr>
          <a:lstStyle/>
          <a:p>
            <a:pPr algn="l"/>
            <a:r>
              <a:rPr lang="ko-KR" altLang="en-US" sz="2800" b="1">
                <a:solidFill>
                  <a:srgbClr val="1D314E"/>
                </a:solidFill>
              </a:rPr>
              <a:t>목차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3A0E9C-C07D-4175-A5CC-5008BD3D3BBA}"/>
              </a:ext>
            </a:extLst>
          </p:cNvPr>
          <p:cNvSpPr txBox="1"/>
          <p:nvPr/>
        </p:nvSpPr>
        <p:spPr>
          <a:xfrm>
            <a:off x="6525087" y="6443990"/>
            <a:ext cx="26189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>
                <a:latin typeface="나눔고딕" panose="020B0600000101010101" charset="-127"/>
                <a:ea typeface="나눔고딕" panose="020B0600000101010101" charset="-127"/>
              </a:rPr>
              <a:t>싱크로나이즈드</a:t>
            </a:r>
            <a:r>
              <a:rPr lang="ko-KR" altLang="en-US" sz="1100" dirty="0">
                <a:latin typeface="나눔고딕" panose="020B0600000101010101" charset="-127"/>
                <a:ea typeface="나눔고딕" panose="020B0600000101010101" charset="-127"/>
              </a:rPr>
              <a:t> 수영 경기 관리 시스템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BD8DB2B-D1D0-40AE-B6EC-81D5A50DE06F}"/>
              </a:ext>
            </a:extLst>
          </p:cNvPr>
          <p:cNvCxnSpPr>
            <a:cxnSpLocks/>
          </p:cNvCxnSpPr>
          <p:nvPr/>
        </p:nvCxnSpPr>
        <p:spPr>
          <a:xfrm flipV="1">
            <a:off x="364473" y="2233135"/>
            <a:ext cx="4782336" cy="1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497145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0"/>
          <p:cNvSpPr>
            <a:spLocks noGrp="1"/>
          </p:cNvSpPr>
          <p:nvPr>
            <p:ph type="title"/>
          </p:nvPr>
        </p:nvSpPr>
        <p:spPr>
          <a:xfrm>
            <a:off x="266700" y="657224"/>
            <a:ext cx="8477250" cy="665163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sz="4000" b="1" spc="-150" dirty="0" err="1">
                <a:solidFill>
                  <a:srgbClr val="1D314E"/>
                </a:solidFill>
              </a:rPr>
              <a:t>유스케이스</a:t>
            </a:r>
            <a:r>
              <a:rPr lang="ko-KR" altLang="en-US" sz="4000" b="1" spc="-150" dirty="0">
                <a:solidFill>
                  <a:srgbClr val="1D314E"/>
                </a:solidFill>
              </a:rPr>
              <a:t> 모델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545616B-9994-4B74-878F-A5EDB67EFE86}"/>
              </a:ext>
            </a:extLst>
          </p:cNvPr>
          <p:cNvSpPr txBox="1"/>
          <p:nvPr/>
        </p:nvSpPr>
        <p:spPr>
          <a:xfrm>
            <a:off x="6525087" y="6443990"/>
            <a:ext cx="26189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>
                <a:latin typeface="나눔고딕" panose="020B0600000101010101" charset="-127"/>
                <a:ea typeface="나눔고딕" panose="020B0600000101010101" charset="-127"/>
              </a:rPr>
              <a:t>싱크로나이즈드</a:t>
            </a:r>
            <a:r>
              <a:rPr lang="ko-KR" altLang="en-US" sz="1100" dirty="0">
                <a:latin typeface="나눔고딕" panose="020B0600000101010101" charset="-127"/>
                <a:ea typeface="나눔고딕" panose="020B0600000101010101" charset="-127"/>
              </a:rPr>
              <a:t> 수영 경기 관리 시스템</a:t>
            </a:r>
          </a:p>
        </p:txBody>
      </p:sp>
      <p:sp>
        <p:nvSpPr>
          <p:cNvPr id="8" name="제목 10"/>
          <p:cNvSpPr txBox="1">
            <a:spLocks/>
          </p:cNvSpPr>
          <p:nvPr/>
        </p:nvSpPr>
        <p:spPr>
          <a:xfrm>
            <a:off x="304395" y="1322387"/>
            <a:ext cx="8477250" cy="2901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cs typeface="+mj-cs"/>
              </a:defRPr>
            </a:lvl1pPr>
          </a:lstStyle>
          <a:p>
            <a:pPr algn="l" fontAlgn="base"/>
            <a:r>
              <a:rPr lang="en-US" altLang="ko-KR" sz="1500" b="1" dirty="0"/>
              <a:t>(3) </a:t>
            </a:r>
            <a:r>
              <a:rPr lang="ko-KR" altLang="en-US" sz="1500" b="1" dirty="0" err="1"/>
              <a:t>유스케이스</a:t>
            </a:r>
            <a:r>
              <a:rPr lang="ko-KR" altLang="en-US" sz="1500" b="1" dirty="0"/>
              <a:t> 다이어그램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981" y="1612490"/>
            <a:ext cx="8506950" cy="509311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3.9 </a:t>
            </a:r>
            <a:r>
              <a:rPr lang="ko-KR" altLang="en-US" sz="800" spc="-3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유스케이스</a:t>
            </a:r>
            <a:r>
              <a:rPr lang="ko-KR" altLang="en-US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모델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8414846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0"/>
          <p:cNvSpPr>
            <a:spLocks noGrp="1"/>
          </p:cNvSpPr>
          <p:nvPr>
            <p:ph type="title"/>
          </p:nvPr>
        </p:nvSpPr>
        <p:spPr>
          <a:xfrm>
            <a:off x="266700" y="657224"/>
            <a:ext cx="8477250" cy="665163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sz="4000" b="1" spc="-150" dirty="0" err="1">
                <a:solidFill>
                  <a:srgbClr val="1D314E"/>
                </a:solidFill>
              </a:rPr>
              <a:t>유스케이스</a:t>
            </a:r>
            <a:r>
              <a:rPr lang="ko-KR" altLang="en-US" sz="4000" b="1" spc="-150" dirty="0">
                <a:solidFill>
                  <a:srgbClr val="1D314E"/>
                </a:solidFill>
              </a:rPr>
              <a:t> 모델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545616B-9994-4B74-878F-A5EDB67EFE86}"/>
              </a:ext>
            </a:extLst>
          </p:cNvPr>
          <p:cNvSpPr txBox="1"/>
          <p:nvPr/>
        </p:nvSpPr>
        <p:spPr>
          <a:xfrm>
            <a:off x="6525087" y="6443990"/>
            <a:ext cx="26189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>
                <a:latin typeface="나눔고딕" panose="020B0600000101010101" charset="-127"/>
                <a:ea typeface="나눔고딕" panose="020B0600000101010101" charset="-127"/>
              </a:rPr>
              <a:t>싱크로나이즈드</a:t>
            </a:r>
            <a:r>
              <a:rPr lang="ko-KR" altLang="en-US" sz="1100" dirty="0">
                <a:latin typeface="나눔고딕" panose="020B0600000101010101" charset="-127"/>
                <a:ea typeface="나눔고딕" panose="020B0600000101010101" charset="-127"/>
              </a:rPr>
              <a:t> 수영 경기 관리 시스템</a:t>
            </a:r>
          </a:p>
        </p:txBody>
      </p:sp>
      <p:pic>
        <p:nvPicPr>
          <p:cNvPr id="2" name="그림 1"/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360000" y="1620000"/>
            <a:ext cx="8640000" cy="5091064"/>
          </a:xfrm>
          <a:prstGeom prst="rect">
            <a:avLst/>
          </a:prstGeom>
        </p:spPr>
      </p:pic>
      <p:sp>
        <p:nvSpPr>
          <p:cNvPr id="12" name="제목 10"/>
          <p:cNvSpPr txBox="1">
            <a:spLocks/>
          </p:cNvSpPr>
          <p:nvPr/>
        </p:nvSpPr>
        <p:spPr>
          <a:xfrm>
            <a:off x="304395" y="1322387"/>
            <a:ext cx="8477250" cy="2901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cs typeface="+mj-cs"/>
              </a:defRPr>
            </a:lvl1pPr>
          </a:lstStyle>
          <a:p>
            <a:pPr algn="l" fontAlgn="base"/>
            <a:r>
              <a:rPr lang="en-US" altLang="ko-KR" sz="1500" b="1" dirty="0"/>
              <a:t>(4) </a:t>
            </a:r>
            <a:r>
              <a:rPr lang="ko-KR" altLang="en-US" sz="1500" b="1" dirty="0" err="1"/>
              <a:t>유스케이스</a:t>
            </a:r>
            <a:r>
              <a:rPr lang="ko-KR" altLang="en-US" sz="1500" b="1" dirty="0"/>
              <a:t> 명세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132332-938E-45FB-AC8A-E640408ACD4A}"/>
              </a:ext>
            </a:extLst>
          </p:cNvPr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3.9 </a:t>
            </a:r>
            <a:r>
              <a:rPr lang="ko-KR" altLang="en-US" sz="800" spc="-3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유스케이스</a:t>
            </a:r>
            <a:r>
              <a:rPr lang="ko-KR" altLang="en-US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모델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5154788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0"/>
          <p:cNvSpPr>
            <a:spLocks noGrp="1"/>
          </p:cNvSpPr>
          <p:nvPr>
            <p:ph type="title"/>
          </p:nvPr>
        </p:nvSpPr>
        <p:spPr>
          <a:xfrm>
            <a:off x="266700" y="657224"/>
            <a:ext cx="8477250" cy="665163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sz="4000" b="1" spc="-150" dirty="0" err="1">
                <a:solidFill>
                  <a:srgbClr val="1D314E"/>
                </a:solidFill>
              </a:rPr>
              <a:t>유스케이스</a:t>
            </a:r>
            <a:r>
              <a:rPr lang="ko-KR" altLang="en-US" sz="4000" b="1" spc="-150" dirty="0">
                <a:solidFill>
                  <a:srgbClr val="1D314E"/>
                </a:solidFill>
              </a:rPr>
              <a:t> 모델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545616B-9994-4B74-878F-A5EDB67EFE86}"/>
              </a:ext>
            </a:extLst>
          </p:cNvPr>
          <p:cNvSpPr txBox="1"/>
          <p:nvPr/>
        </p:nvSpPr>
        <p:spPr>
          <a:xfrm>
            <a:off x="6525087" y="6443990"/>
            <a:ext cx="26189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>
                <a:latin typeface="나눔고딕" panose="020B0600000101010101" charset="-127"/>
                <a:ea typeface="나눔고딕" panose="020B0600000101010101" charset="-127"/>
              </a:rPr>
              <a:t>싱크로나이즈드</a:t>
            </a:r>
            <a:r>
              <a:rPr lang="ko-KR" altLang="en-US" sz="1100" dirty="0">
                <a:latin typeface="나눔고딕" panose="020B0600000101010101" charset="-127"/>
                <a:ea typeface="나눔고딕" panose="020B0600000101010101" charset="-127"/>
              </a:rPr>
              <a:t> 수영 경기 관리 시스템</a:t>
            </a:r>
          </a:p>
        </p:txBody>
      </p:sp>
      <p:pic>
        <p:nvPicPr>
          <p:cNvPr id="3" name="그림 2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360000" y="1620000"/>
            <a:ext cx="8640000" cy="5040000"/>
          </a:xfrm>
          <a:prstGeom prst="rect">
            <a:avLst/>
          </a:prstGeom>
        </p:spPr>
      </p:pic>
      <p:sp>
        <p:nvSpPr>
          <p:cNvPr id="8" name="제목 10"/>
          <p:cNvSpPr txBox="1">
            <a:spLocks/>
          </p:cNvSpPr>
          <p:nvPr/>
        </p:nvSpPr>
        <p:spPr>
          <a:xfrm>
            <a:off x="304395" y="1322387"/>
            <a:ext cx="8477250" cy="2901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cs typeface="+mj-cs"/>
              </a:defRPr>
            </a:lvl1pPr>
          </a:lstStyle>
          <a:p>
            <a:pPr algn="l" fontAlgn="base"/>
            <a:r>
              <a:rPr lang="en-US" altLang="ko-KR" sz="1500" b="1" dirty="0"/>
              <a:t>(4) </a:t>
            </a:r>
            <a:r>
              <a:rPr lang="ko-KR" altLang="en-US" sz="1500" b="1" dirty="0" err="1"/>
              <a:t>유스케이스</a:t>
            </a:r>
            <a:r>
              <a:rPr lang="ko-KR" altLang="en-US" sz="1500" b="1" dirty="0"/>
              <a:t> 명세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CA8B43C-1E40-492A-BD38-7C923DD2CBF8}"/>
              </a:ext>
            </a:extLst>
          </p:cNvPr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3.9 </a:t>
            </a:r>
            <a:r>
              <a:rPr lang="ko-KR" altLang="en-US" sz="800" spc="-3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유스케이스</a:t>
            </a:r>
            <a:r>
              <a:rPr lang="ko-KR" altLang="en-US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모델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740532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0"/>
          <p:cNvSpPr>
            <a:spLocks noGrp="1"/>
          </p:cNvSpPr>
          <p:nvPr>
            <p:ph type="title"/>
          </p:nvPr>
        </p:nvSpPr>
        <p:spPr>
          <a:xfrm>
            <a:off x="266700" y="657224"/>
            <a:ext cx="8477250" cy="665163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sz="4000" b="1" spc="-150" dirty="0" err="1">
                <a:solidFill>
                  <a:srgbClr val="1D314E"/>
                </a:solidFill>
              </a:rPr>
              <a:t>유스케이스</a:t>
            </a:r>
            <a:r>
              <a:rPr lang="ko-KR" altLang="en-US" sz="4000" b="1" spc="-150" dirty="0">
                <a:solidFill>
                  <a:srgbClr val="1D314E"/>
                </a:solidFill>
              </a:rPr>
              <a:t> 모델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545616B-9994-4B74-878F-A5EDB67EFE86}"/>
              </a:ext>
            </a:extLst>
          </p:cNvPr>
          <p:cNvSpPr txBox="1"/>
          <p:nvPr/>
        </p:nvSpPr>
        <p:spPr>
          <a:xfrm>
            <a:off x="6525087" y="6443990"/>
            <a:ext cx="26189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>
                <a:latin typeface="나눔고딕" panose="020B0600000101010101" charset="-127"/>
                <a:ea typeface="나눔고딕" panose="020B0600000101010101" charset="-127"/>
              </a:rPr>
              <a:t>싱크로나이즈드</a:t>
            </a:r>
            <a:r>
              <a:rPr lang="ko-KR" altLang="en-US" sz="1100" dirty="0">
                <a:latin typeface="나눔고딕" panose="020B0600000101010101" charset="-127"/>
                <a:ea typeface="나눔고딕" panose="020B0600000101010101" charset="-127"/>
              </a:rPr>
              <a:t> 수영 경기 관리 시스템</a:t>
            </a:r>
          </a:p>
        </p:txBody>
      </p:sp>
      <p:pic>
        <p:nvPicPr>
          <p:cNvPr id="3" name="그림 2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360000" y="1620000"/>
            <a:ext cx="8640000" cy="5040000"/>
          </a:xfrm>
          <a:prstGeom prst="rect">
            <a:avLst/>
          </a:prstGeom>
        </p:spPr>
      </p:pic>
      <p:sp>
        <p:nvSpPr>
          <p:cNvPr id="8" name="제목 10"/>
          <p:cNvSpPr txBox="1">
            <a:spLocks/>
          </p:cNvSpPr>
          <p:nvPr/>
        </p:nvSpPr>
        <p:spPr>
          <a:xfrm>
            <a:off x="304395" y="1322387"/>
            <a:ext cx="8477250" cy="2901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cs typeface="+mj-cs"/>
              </a:defRPr>
            </a:lvl1pPr>
          </a:lstStyle>
          <a:p>
            <a:pPr algn="l" fontAlgn="base"/>
            <a:r>
              <a:rPr lang="en-US" altLang="ko-KR" sz="1500" b="1" dirty="0"/>
              <a:t>(4) </a:t>
            </a:r>
            <a:r>
              <a:rPr lang="ko-KR" altLang="en-US" sz="1500" b="1" dirty="0" err="1"/>
              <a:t>유스케이스</a:t>
            </a:r>
            <a:r>
              <a:rPr lang="ko-KR" altLang="en-US" sz="1500" b="1" dirty="0"/>
              <a:t> 명세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E84E8EA-F7C2-4DBB-B0E3-6413F892E690}"/>
              </a:ext>
            </a:extLst>
          </p:cNvPr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3.9 </a:t>
            </a:r>
            <a:r>
              <a:rPr lang="ko-KR" altLang="en-US" sz="800" spc="-3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유스케이스</a:t>
            </a:r>
            <a:r>
              <a:rPr lang="ko-KR" altLang="en-US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모델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83689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0"/>
          <p:cNvSpPr>
            <a:spLocks noGrp="1"/>
          </p:cNvSpPr>
          <p:nvPr>
            <p:ph type="title"/>
          </p:nvPr>
        </p:nvSpPr>
        <p:spPr>
          <a:xfrm>
            <a:off x="266700" y="657224"/>
            <a:ext cx="8477250" cy="665163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sz="4000" b="1" spc="-150" dirty="0" err="1">
                <a:solidFill>
                  <a:srgbClr val="1D314E"/>
                </a:solidFill>
              </a:rPr>
              <a:t>유스케이스</a:t>
            </a:r>
            <a:r>
              <a:rPr lang="ko-KR" altLang="en-US" sz="4000" b="1" spc="-150" dirty="0">
                <a:solidFill>
                  <a:srgbClr val="1D314E"/>
                </a:solidFill>
              </a:rPr>
              <a:t> 모델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545616B-9994-4B74-878F-A5EDB67EFE86}"/>
              </a:ext>
            </a:extLst>
          </p:cNvPr>
          <p:cNvSpPr txBox="1"/>
          <p:nvPr/>
        </p:nvSpPr>
        <p:spPr>
          <a:xfrm>
            <a:off x="6525087" y="6443990"/>
            <a:ext cx="26189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>
                <a:latin typeface="나눔고딕" panose="020B0600000101010101" charset="-127"/>
                <a:ea typeface="나눔고딕" panose="020B0600000101010101" charset="-127"/>
              </a:rPr>
              <a:t>싱크로나이즈드</a:t>
            </a:r>
            <a:r>
              <a:rPr lang="ko-KR" altLang="en-US" sz="1100" dirty="0">
                <a:latin typeface="나눔고딕" panose="020B0600000101010101" charset="-127"/>
                <a:ea typeface="나눔고딕" panose="020B0600000101010101" charset="-127"/>
              </a:rPr>
              <a:t> 수영 경기 관리 시스템</a:t>
            </a:r>
          </a:p>
        </p:txBody>
      </p:sp>
      <p:pic>
        <p:nvPicPr>
          <p:cNvPr id="3" name="그림 2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364803" y="1620000"/>
            <a:ext cx="8579692" cy="5040000"/>
          </a:xfrm>
          <a:prstGeom prst="rect">
            <a:avLst/>
          </a:prstGeom>
        </p:spPr>
      </p:pic>
      <p:sp>
        <p:nvSpPr>
          <p:cNvPr id="8" name="제목 10"/>
          <p:cNvSpPr txBox="1">
            <a:spLocks/>
          </p:cNvSpPr>
          <p:nvPr/>
        </p:nvSpPr>
        <p:spPr>
          <a:xfrm>
            <a:off x="304395" y="1322387"/>
            <a:ext cx="8477250" cy="2901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cs typeface="+mj-cs"/>
              </a:defRPr>
            </a:lvl1pPr>
          </a:lstStyle>
          <a:p>
            <a:pPr algn="l" fontAlgn="base"/>
            <a:r>
              <a:rPr lang="en-US" altLang="ko-KR" sz="1500" b="1" dirty="0"/>
              <a:t>(4) </a:t>
            </a:r>
            <a:r>
              <a:rPr lang="ko-KR" altLang="en-US" sz="1500" b="1" dirty="0" err="1"/>
              <a:t>유스케이스</a:t>
            </a:r>
            <a:r>
              <a:rPr lang="ko-KR" altLang="en-US" sz="1500" b="1" dirty="0"/>
              <a:t> 명세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40D8D2F-19A8-42AE-B797-7CC4C456CBAA}"/>
              </a:ext>
            </a:extLst>
          </p:cNvPr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3.9 </a:t>
            </a:r>
            <a:r>
              <a:rPr lang="ko-KR" altLang="en-US" sz="800" spc="-3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유스케이스</a:t>
            </a:r>
            <a:r>
              <a:rPr lang="ko-KR" altLang="en-US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모델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614198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0"/>
          <p:cNvSpPr>
            <a:spLocks noGrp="1"/>
          </p:cNvSpPr>
          <p:nvPr>
            <p:ph type="title"/>
          </p:nvPr>
        </p:nvSpPr>
        <p:spPr>
          <a:xfrm>
            <a:off x="266700" y="657224"/>
            <a:ext cx="8477250" cy="665163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sz="4000" b="1" spc="-150" dirty="0" err="1">
                <a:solidFill>
                  <a:srgbClr val="1D314E"/>
                </a:solidFill>
              </a:rPr>
              <a:t>유스케이스</a:t>
            </a:r>
            <a:r>
              <a:rPr lang="ko-KR" altLang="en-US" sz="4000" b="1" spc="-150" dirty="0">
                <a:solidFill>
                  <a:srgbClr val="1D314E"/>
                </a:solidFill>
              </a:rPr>
              <a:t> 모델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545616B-9994-4B74-878F-A5EDB67EFE86}"/>
              </a:ext>
            </a:extLst>
          </p:cNvPr>
          <p:cNvSpPr txBox="1"/>
          <p:nvPr/>
        </p:nvSpPr>
        <p:spPr>
          <a:xfrm>
            <a:off x="6525087" y="6443990"/>
            <a:ext cx="26189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>
                <a:latin typeface="나눔고딕" panose="020B0600000101010101" charset="-127"/>
                <a:ea typeface="나눔고딕" panose="020B0600000101010101" charset="-127"/>
              </a:rPr>
              <a:t>싱크로나이즈드</a:t>
            </a:r>
            <a:r>
              <a:rPr lang="ko-KR" altLang="en-US" sz="1100" dirty="0">
                <a:latin typeface="나눔고딕" panose="020B0600000101010101" charset="-127"/>
                <a:ea typeface="나눔고딕" panose="020B0600000101010101" charset="-127"/>
              </a:rPr>
              <a:t> 수영 경기 관리 시스템</a:t>
            </a:r>
          </a:p>
        </p:txBody>
      </p:sp>
      <p:pic>
        <p:nvPicPr>
          <p:cNvPr id="2" name="그림 1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360000" y="1620000"/>
            <a:ext cx="8640000" cy="5040000"/>
          </a:xfrm>
          <a:prstGeom prst="rect">
            <a:avLst/>
          </a:prstGeom>
        </p:spPr>
      </p:pic>
      <p:sp>
        <p:nvSpPr>
          <p:cNvPr id="8" name="제목 10"/>
          <p:cNvSpPr txBox="1">
            <a:spLocks/>
          </p:cNvSpPr>
          <p:nvPr/>
        </p:nvSpPr>
        <p:spPr>
          <a:xfrm>
            <a:off x="304395" y="1322387"/>
            <a:ext cx="8477250" cy="2901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cs typeface="+mj-cs"/>
              </a:defRPr>
            </a:lvl1pPr>
          </a:lstStyle>
          <a:p>
            <a:pPr algn="l" fontAlgn="base"/>
            <a:r>
              <a:rPr lang="en-US" altLang="ko-KR" sz="1500" b="1" dirty="0"/>
              <a:t>(4) </a:t>
            </a:r>
            <a:r>
              <a:rPr lang="ko-KR" altLang="en-US" sz="1500" b="1" dirty="0" err="1"/>
              <a:t>유스케이스</a:t>
            </a:r>
            <a:r>
              <a:rPr lang="ko-KR" altLang="en-US" sz="1500" b="1" dirty="0"/>
              <a:t> 명세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858640A-F8B7-46F5-AD0A-627F7DFE7CEA}"/>
              </a:ext>
            </a:extLst>
          </p:cNvPr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3.9 </a:t>
            </a:r>
            <a:r>
              <a:rPr lang="ko-KR" altLang="en-US" sz="800" spc="-3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유스케이스</a:t>
            </a:r>
            <a:r>
              <a:rPr lang="ko-KR" altLang="en-US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모델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7196209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0"/>
          <p:cNvSpPr>
            <a:spLocks noGrp="1"/>
          </p:cNvSpPr>
          <p:nvPr>
            <p:ph type="title"/>
          </p:nvPr>
        </p:nvSpPr>
        <p:spPr>
          <a:xfrm>
            <a:off x="266700" y="657224"/>
            <a:ext cx="8477250" cy="665163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sz="4000" b="1" spc="-150" dirty="0" err="1">
                <a:solidFill>
                  <a:srgbClr val="1D314E"/>
                </a:solidFill>
              </a:rPr>
              <a:t>유스케이스</a:t>
            </a:r>
            <a:r>
              <a:rPr lang="ko-KR" altLang="en-US" sz="4000" b="1" spc="-150" dirty="0">
                <a:solidFill>
                  <a:srgbClr val="1D314E"/>
                </a:solidFill>
              </a:rPr>
              <a:t> 모델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545616B-9994-4B74-878F-A5EDB67EFE86}"/>
              </a:ext>
            </a:extLst>
          </p:cNvPr>
          <p:cNvSpPr txBox="1"/>
          <p:nvPr/>
        </p:nvSpPr>
        <p:spPr>
          <a:xfrm>
            <a:off x="6525087" y="6443990"/>
            <a:ext cx="26189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>
                <a:latin typeface="나눔고딕" panose="020B0600000101010101" charset="-127"/>
                <a:ea typeface="나눔고딕" panose="020B0600000101010101" charset="-127"/>
              </a:rPr>
              <a:t>싱크로나이즈드</a:t>
            </a:r>
            <a:r>
              <a:rPr lang="ko-KR" altLang="en-US" sz="1100" dirty="0">
                <a:latin typeface="나눔고딕" panose="020B0600000101010101" charset="-127"/>
                <a:ea typeface="나눔고딕" panose="020B0600000101010101" charset="-127"/>
              </a:rPr>
              <a:t> 수영 경기 관리 시스템</a:t>
            </a:r>
          </a:p>
        </p:txBody>
      </p:sp>
      <p:pic>
        <p:nvPicPr>
          <p:cNvPr id="4" name="그림 3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360000" y="1620000"/>
            <a:ext cx="8640000" cy="5040000"/>
          </a:xfrm>
          <a:prstGeom prst="rect">
            <a:avLst/>
          </a:prstGeom>
        </p:spPr>
      </p:pic>
      <p:sp>
        <p:nvSpPr>
          <p:cNvPr id="10" name="제목 10"/>
          <p:cNvSpPr txBox="1">
            <a:spLocks/>
          </p:cNvSpPr>
          <p:nvPr/>
        </p:nvSpPr>
        <p:spPr>
          <a:xfrm>
            <a:off x="304395" y="1322387"/>
            <a:ext cx="8477250" cy="2901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cs typeface="+mj-cs"/>
              </a:defRPr>
            </a:lvl1pPr>
          </a:lstStyle>
          <a:p>
            <a:pPr algn="l" fontAlgn="base"/>
            <a:r>
              <a:rPr lang="en-US" altLang="ko-KR" sz="1500" b="1" dirty="0"/>
              <a:t>(5) </a:t>
            </a:r>
            <a:r>
              <a:rPr lang="ko-KR" altLang="en-US" sz="1500" b="1" dirty="0"/>
              <a:t>스토리보드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7910A4-34BE-4378-B614-CBB83341285D}"/>
              </a:ext>
            </a:extLst>
          </p:cNvPr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3.9 </a:t>
            </a:r>
            <a:r>
              <a:rPr lang="ko-KR" altLang="en-US" sz="800" spc="-3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유스케이스</a:t>
            </a:r>
            <a:r>
              <a:rPr lang="ko-KR" altLang="en-US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모델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8893242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0"/>
          <p:cNvSpPr>
            <a:spLocks noGrp="1"/>
          </p:cNvSpPr>
          <p:nvPr>
            <p:ph type="title"/>
          </p:nvPr>
        </p:nvSpPr>
        <p:spPr>
          <a:xfrm>
            <a:off x="266700" y="657224"/>
            <a:ext cx="8477250" cy="665163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sz="4000" b="1" spc="-150" dirty="0" err="1">
                <a:solidFill>
                  <a:srgbClr val="1D314E"/>
                </a:solidFill>
              </a:rPr>
              <a:t>유스케이스</a:t>
            </a:r>
            <a:r>
              <a:rPr lang="ko-KR" altLang="en-US" sz="4000" b="1" spc="-150" dirty="0">
                <a:solidFill>
                  <a:srgbClr val="1D314E"/>
                </a:solidFill>
              </a:rPr>
              <a:t> 모델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545616B-9994-4B74-878F-A5EDB67EFE86}"/>
              </a:ext>
            </a:extLst>
          </p:cNvPr>
          <p:cNvSpPr txBox="1"/>
          <p:nvPr/>
        </p:nvSpPr>
        <p:spPr>
          <a:xfrm>
            <a:off x="6525087" y="6443990"/>
            <a:ext cx="26189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>
                <a:latin typeface="나눔고딕" panose="020B0600000101010101" charset="-127"/>
                <a:ea typeface="나눔고딕" panose="020B0600000101010101" charset="-127"/>
              </a:rPr>
              <a:t>싱크로나이즈드</a:t>
            </a:r>
            <a:r>
              <a:rPr lang="ko-KR" altLang="en-US" sz="1100" dirty="0">
                <a:latin typeface="나눔고딕" panose="020B0600000101010101" charset="-127"/>
                <a:ea typeface="나눔고딕" panose="020B0600000101010101" charset="-127"/>
              </a:rPr>
              <a:t> 수영 경기 관리 시스템</a:t>
            </a:r>
          </a:p>
        </p:txBody>
      </p:sp>
      <p:pic>
        <p:nvPicPr>
          <p:cNvPr id="2" name="그림 1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364803" y="1620000"/>
            <a:ext cx="8640000" cy="5040000"/>
          </a:xfrm>
          <a:prstGeom prst="rect">
            <a:avLst/>
          </a:prstGeom>
        </p:spPr>
      </p:pic>
      <p:sp>
        <p:nvSpPr>
          <p:cNvPr id="10" name="제목 10"/>
          <p:cNvSpPr txBox="1">
            <a:spLocks/>
          </p:cNvSpPr>
          <p:nvPr/>
        </p:nvSpPr>
        <p:spPr>
          <a:xfrm>
            <a:off x="304395" y="1322387"/>
            <a:ext cx="8477250" cy="2901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cs typeface="+mj-cs"/>
              </a:defRPr>
            </a:lvl1pPr>
          </a:lstStyle>
          <a:p>
            <a:pPr algn="l" fontAlgn="base"/>
            <a:r>
              <a:rPr lang="en-US" altLang="ko-KR" sz="1500" b="1" dirty="0"/>
              <a:t>(5) </a:t>
            </a:r>
            <a:r>
              <a:rPr lang="ko-KR" altLang="en-US" sz="1500" b="1" dirty="0"/>
              <a:t>스토리보드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B09606-D584-473D-9FC3-2DF71E9A39E6}"/>
              </a:ext>
            </a:extLst>
          </p:cNvPr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3.9 </a:t>
            </a:r>
            <a:r>
              <a:rPr lang="ko-KR" altLang="en-US" sz="800" spc="-3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유스케이스</a:t>
            </a:r>
            <a:r>
              <a:rPr lang="ko-KR" altLang="en-US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모델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5008002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0"/>
          <p:cNvSpPr>
            <a:spLocks noGrp="1"/>
          </p:cNvSpPr>
          <p:nvPr>
            <p:ph type="title"/>
          </p:nvPr>
        </p:nvSpPr>
        <p:spPr>
          <a:xfrm>
            <a:off x="266700" y="657224"/>
            <a:ext cx="8477250" cy="665163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sz="4000" b="1" spc="-150" dirty="0" err="1">
                <a:solidFill>
                  <a:srgbClr val="1D314E"/>
                </a:solidFill>
              </a:rPr>
              <a:t>유스케이스</a:t>
            </a:r>
            <a:r>
              <a:rPr lang="ko-KR" altLang="en-US" sz="4000" b="1" spc="-150" dirty="0">
                <a:solidFill>
                  <a:srgbClr val="1D314E"/>
                </a:solidFill>
              </a:rPr>
              <a:t> 모델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545616B-9994-4B74-878F-A5EDB67EFE86}"/>
              </a:ext>
            </a:extLst>
          </p:cNvPr>
          <p:cNvSpPr txBox="1"/>
          <p:nvPr/>
        </p:nvSpPr>
        <p:spPr>
          <a:xfrm>
            <a:off x="6525087" y="6443990"/>
            <a:ext cx="26189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>
                <a:latin typeface="나눔고딕" panose="020B0600000101010101" charset="-127"/>
                <a:ea typeface="나눔고딕" panose="020B0600000101010101" charset="-127"/>
              </a:rPr>
              <a:t>싱크로나이즈드</a:t>
            </a:r>
            <a:r>
              <a:rPr lang="ko-KR" altLang="en-US" sz="1100" dirty="0">
                <a:latin typeface="나눔고딕" panose="020B0600000101010101" charset="-127"/>
                <a:ea typeface="나눔고딕" panose="020B0600000101010101" charset="-127"/>
              </a:rPr>
              <a:t> 수영 경기 관리 시스템</a:t>
            </a:r>
          </a:p>
        </p:txBody>
      </p:sp>
      <p:pic>
        <p:nvPicPr>
          <p:cNvPr id="2" name="그림 1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360000" y="1620000"/>
            <a:ext cx="8640000" cy="5040000"/>
          </a:xfrm>
          <a:prstGeom prst="rect">
            <a:avLst/>
          </a:prstGeom>
        </p:spPr>
      </p:pic>
      <p:sp>
        <p:nvSpPr>
          <p:cNvPr id="7" name="제목 10"/>
          <p:cNvSpPr txBox="1">
            <a:spLocks/>
          </p:cNvSpPr>
          <p:nvPr/>
        </p:nvSpPr>
        <p:spPr>
          <a:xfrm>
            <a:off x="304395" y="1322387"/>
            <a:ext cx="8477250" cy="2901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cs typeface="+mj-cs"/>
              </a:defRPr>
            </a:lvl1pPr>
          </a:lstStyle>
          <a:p>
            <a:pPr algn="l" fontAlgn="base"/>
            <a:r>
              <a:rPr lang="en-US" altLang="ko-KR" sz="1500" b="1" dirty="0"/>
              <a:t>(5) </a:t>
            </a:r>
            <a:r>
              <a:rPr lang="ko-KR" altLang="en-US" sz="1500" b="1" dirty="0"/>
              <a:t>스토리보드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AF4087-CCEF-4F93-8484-38C66E1EFD27}"/>
              </a:ext>
            </a:extLst>
          </p:cNvPr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3.9 </a:t>
            </a:r>
            <a:r>
              <a:rPr lang="ko-KR" altLang="en-US" sz="800" spc="-3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유스케이스</a:t>
            </a:r>
            <a:r>
              <a:rPr lang="ko-KR" altLang="en-US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모델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3488884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0"/>
          <p:cNvSpPr>
            <a:spLocks noGrp="1"/>
          </p:cNvSpPr>
          <p:nvPr>
            <p:ph type="title"/>
          </p:nvPr>
        </p:nvSpPr>
        <p:spPr>
          <a:xfrm>
            <a:off x="266700" y="657224"/>
            <a:ext cx="8477250" cy="665163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sz="4000" b="1" spc="-150" dirty="0" err="1">
                <a:solidFill>
                  <a:srgbClr val="1D314E"/>
                </a:solidFill>
              </a:rPr>
              <a:t>유스케이스</a:t>
            </a:r>
            <a:r>
              <a:rPr lang="ko-KR" altLang="en-US" sz="4000" b="1" spc="-150" dirty="0">
                <a:solidFill>
                  <a:srgbClr val="1D314E"/>
                </a:solidFill>
              </a:rPr>
              <a:t> 모델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545616B-9994-4B74-878F-A5EDB67EFE86}"/>
              </a:ext>
            </a:extLst>
          </p:cNvPr>
          <p:cNvSpPr txBox="1"/>
          <p:nvPr/>
        </p:nvSpPr>
        <p:spPr>
          <a:xfrm>
            <a:off x="6525087" y="6443990"/>
            <a:ext cx="26189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>
                <a:latin typeface="나눔고딕" panose="020B0600000101010101" charset="-127"/>
                <a:ea typeface="나눔고딕" panose="020B0600000101010101" charset="-127"/>
              </a:rPr>
              <a:t>싱크로나이즈드</a:t>
            </a:r>
            <a:r>
              <a:rPr lang="ko-KR" altLang="en-US" sz="1100" dirty="0">
                <a:latin typeface="나눔고딕" panose="020B0600000101010101" charset="-127"/>
                <a:ea typeface="나눔고딕" panose="020B0600000101010101" charset="-127"/>
              </a:rPr>
              <a:t> 수영 경기 관리 시스템</a:t>
            </a:r>
          </a:p>
        </p:txBody>
      </p:sp>
      <p:pic>
        <p:nvPicPr>
          <p:cNvPr id="2" name="그림 1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360000" y="1620000"/>
            <a:ext cx="8640000" cy="5040000"/>
          </a:xfrm>
          <a:prstGeom prst="rect">
            <a:avLst/>
          </a:prstGeom>
        </p:spPr>
      </p:pic>
      <p:sp>
        <p:nvSpPr>
          <p:cNvPr id="6" name="제목 10"/>
          <p:cNvSpPr txBox="1">
            <a:spLocks/>
          </p:cNvSpPr>
          <p:nvPr/>
        </p:nvSpPr>
        <p:spPr>
          <a:xfrm>
            <a:off x="304395" y="1322387"/>
            <a:ext cx="8477250" cy="2901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cs typeface="+mj-cs"/>
              </a:defRPr>
            </a:lvl1pPr>
          </a:lstStyle>
          <a:p>
            <a:pPr algn="l" fontAlgn="base"/>
            <a:r>
              <a:rPr lang="en-US" altLang="ko-KR" sz="1500" b="1" dirty="0"/>
              <a:t>(5) </a:t>
            </a:r>
            <a:r>
              <a:rPr lang="ko-KR" altLang="en-US" sz="1500" b="1" dirty="0"/>
              <a:t>스토리보드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393477-449E-4D81-A9C8-B7F0CD90CB1A}"/>
              </a:ext>
            </a:extLst>
          </p:cNvPr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3.9 </a:t>
            </a:r>
            <a:r>
              <a:rPr lang="ko-KR" altLang="en-US" sz="800" spc="-3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유스케이스</a:t>
            </a:r>
            <a:r>
              <a:rPr lang="ko-KR" altLang="en-US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모델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875784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직선 연결선 21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제목 22"/>
          <p:cNvSpPr>
            <a:spLocks noGrp="1"/>
          </p:cNvSpPr>
          <p:nvPr>
            <p:ph type="title"/>
          </p:nvPr>
        </p:nvSpPr>
        <p:spPr>
          <a:xfrm>
            <a:off x="247649" y="552449"/>
            <a:ext cx="8486775" cy="855663"/>
          </a:xfrm>
        </p:spPr>
        <p:txBody>
          <a:bodyPr/>
          <a:lstStyle/>
          <a:p>
            <a:pPr algn="l"/>
            <a:r>
              <a:rPr lang="ko-KR" altLang="en-US" sz="4000" b="1" spc="-150" dirty="0">
                <a:solidFill>
                  <a:srgbClr val="1D314E"/>
                </a:solidFill>
              </a:rPr>
              <a:t>프로젝트 목적 및 사유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294FCAC-F513-4FE4-9338-50C75277E2CC}"/>
              </a:ext>
            </a:extLst>
          </p:cNvPr>
          <p:cNvSpPr txBox="1"/>
          <p:nvPr/>
        </p:nvSpPr>
        <p:spPr>
          <a:xfrm>
            <a:off x="6525087" y="6443990"/>
            <a:ext cx="26189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>
                <a:latin typeface="나눔고딕" panose="020B0600000101010101" charset="-127"/>
                <a:ea typeface="나눔고딕" panose="020B0600000101010101" charset="-127"/>
              </a:rPr>
              <a:t>싱크로나이즈드</a:t>
            </a:r>
            <a:r>
              <a:rPr lang="ko-KR" altLang="en-US" sz="1100" dirty="0">
                <a:latin typeface="나눔고딕" panose="020B0600000101010101" charset="-127"/>
                <a:ea typeface="나눔고딕" panose="020B0600000101010101" charset="-127"/>
              </a:rPr>
              <a:t> 수영 경기 관리 시스템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85B496F5-473E-453B-88EF-B80953AED5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397433"/>
              </p:ext>
            </p:extLst>
          </p:nvPr>
        </p:nvGraphicFramePr>
        <p:xfrm>
          <a:off x="430346" y="1549886"/>
          <a:ext cx="8274914" cy="4584584"/>
        </p:xfrm>
        <a:graphic>
          <a:graphicData uri="http://schemas.openxmlformats.org/drawingml/2006/table">
            <a:tbl>
              <a:tblPr/>
              <a:tblGrid>
                <a:gridCol w="1682707">
                  <a:extLst>
                    <a:ext uri="{9D8B030D-6E8A-4147-A177-3AD203B41FA5}">
                      <a16:colId xmlns:a16="http://schemas.microsoft.com/office/drawing/2014/main" val="1336684727"/>
                    </a:ext>
                  </a:extLst>
                </a:gridCol>
                <a:gridCol w="6592207">
                  <a:extLst>
                    <a:ext uri="{9D8B030D-6E8A-4147-A177-3AD203B41FA5}">
                      <a16:colId xmlns:a16="http://schemas.microsoft.com/office/drawing/2014/main" val="3710079398"/>
                    </a:ext>
                  </a:extLst>
                </a:gridCol>
              </a:tblGrid>
              <a:tr h="458458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프로젝트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목적 및 사유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B87CB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"/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고객 </a:t>
                      </a: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전국의 어린이 </a:t>
                      </a:r>
                      <a:r>
                        <a:rPr lang="ko-KR" altLang="en-US" sz="16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싱크로나이즈드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수영 경기를 효율적으로 운영하고 </a:t>
                      </a:r>
                      <a:r>
                        <a:rPr lang="ko-KR" altLang="en-US" sz="16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싱크로나이즈드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수영 경기의 늘어나는 관심에 따라서 향후 </a:t>
                      </a:r>
                      <a:r>
                        <a:rPr lang="ko-KR" altLang="en-US" sz="16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싱크로나이즈드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수영 경기가 목표로 하는 운영비전 달성에 크게 기여할 수 있다</a:t>
                      </a: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342900" marR="0" lvl="0" indent="-34290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"/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사용자 </a:t>
                      </a: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시스템을 통해 보다 편리하게 대회를 알아본 후 신청을 할 수 있다</a:t>
                      </a: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342900" marR="0" lvl="0" indent="-34290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"/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</a:t>
                      </a: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</a:t>
                      </a:r>
                      <a:r>
                        <a:rPr lang="ko-KR" altLang="en-US" sz="16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싱크로나이즈드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수영 시즌의 체계적인 대회 관리와 경기 관리를 하고 경기에 참가하는 참가자들을 효율적으로 관리한다</a:t>
                      </a: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342900" marR="0" lvl="0" indent="-34290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"/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개발자 </a:t>
                      </a: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고객의 요구사항을 만족하는 </a:t>
                      </a:r>
                      <a:r>
                        <a:rPr lang="ko-KR" altLang="en-US" sz="16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싱크로나이즈드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수영 경기 관리 시스템을 개발하여 그에 상응하는 대가를 취한다</a:t>
                      </a: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8897852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92F23605-D4E9-4614-BF1E-050E4ACD0035}"/>
              </a:ext>
            </a:extLst>
          </p:cNvPr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2.1 </a:t>
            </a:r>
            <a:r>
              <a:rPr lang="ko-KR" altLang="en-US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프로젝트 헌장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1918283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0"/>
          <p:cNvSpPr>
            <a:spLocks noGrp="1"/>
          </p:cNvSpPr>
          <p:nvPr>
            <p:ph type="title"/>
          </p:nvPr>
        </p:nvSpPr>
        <p:spPr>
          <a:xfrm>
            <a:off x="266700" y="657224"/>
            <a:ext cx="8477250" cy="665163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sz="4000" b="1" spc="-150" dirty="0" err="1">
                <a:solidFill>
                  <a:srgbClr val="1D314E"/>
                </a:solidFill>
              </a:rPr>
              <a:t>유스케이스</a:t>
            </a:r>
            <a:r>
              <a:rPr lang="ko-KR" altLang="en-US" sz="4000" b="1" spc="-150" dirty="0">
                <a:solidFill>
                  <a:srgbClr val="1D314E"/>
                </a:solidFill>
              </a:rPr>
              <a:t> 모델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545616B-9994-4B74-878F-A5EDB67EFE86}"/>
              </a:ext>
            </a:extLst>
          </p:cNvPr>
          <p:cNvSpPr txBox="1"/>
          <p:nvPr/>
        </p:nvSpPr>
        <p:spPr>
          <a:xfrm>
            <a:off x="6525087" y="6443990"/>
            <a:ext cx="26189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>
                <a:latin typeface="나눔고딕" panose="020B0600000101010101" charset="-127"/>
                <a:ea typeface="나눔고딕" panose="020B0600000101010101" charset="-127"/>
              </a:rPr>
              <a:t>싱크로나이즈드</a:t>
            </a:r>
            <a:r>
              <a:rPr lang="ko-KR" altLang="en-US" sz="1100" dirty="0">
                <a:latin typeface="나눔고딕" panose="020B0600000101010101" charset="-127"/>
                <a:ea typeface="나눔고딕" panose="020B0600000101010101" charset="-127"/>
              </a:rPr>
              <a:t> 수영 경기 관리 시스템</a:t>
            </a:r>
          </a:p>
        </p:txBody>
      </p:sp>
      <p:pic>
        <p:nvPicPr>
          <p:cNvPr id="2" name="그림 1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360000" y="1620000"/>
            <a:ext cx="8640000" cy="5040000"/>
          </a:xfrm>
          <a:prstGeom prst="rect">
            <a:avLst/>
          </a:prstGeom>
        </p:spPr>
      </p:pic>
      <p:sp>
        <p:nvSpPr>
          <p:cNvPr id="7" name="제목 10"/>
          <p:cNvSpPr txBox="1">
            <a:spLocks/>
          </p:cNvSpPr>
          <p:nvPr/>
        </p:nvSpPr>
        <p:spPr>
          <a:xfrm>
            <a:off x="304395" y="1322387"/>
            <a:ext cx="8477250" cy="2901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cs typeface="+mj-cs"/>
              </a:defRPr>
            </a:lvl1pPr>
          </a:lstStyle>
          <a:p>
            <a:pPr algn="l" fontAlgn="base"/>
            <a:r>
              <a:rPr lang="en-US" altLang="ko-KR" sz="1500" b="1" dirty="0"/>
              <a:t>(5) </a:t>
            </a:r>
            <a:r>
              <a:rPr lang="ko-KR" altLang="en-US" sz="1500" b="1" dirty="0"/>
              <a:t>스토리보드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5C91DEE-D160-4037-AA3C-C83776B88E69}"/>
              </a:ext>
            </a:extLst>
          </p:cNvPr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3.9 </a:t>
            </a:r>
            <a:r>
              <a:rPr lang="ko-KR" altLang="en-US" sz="800" spc="-3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유스케이스</a:t>
            </a:r>
            <a:r>
              <a:rPr lang="ko-KR" altLang="en-US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모델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7916117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0"/>
          <p:cNvSpPr>
            <a:spLocks noGrp="1"/>
          </p:cNvSpPr>
          <p:nvPr>
            <p:ph type="title"/>
          </p:nvPr>
        </p:nvSpPr>
        <p:spPr>
          <a:xfrm>
            <a:off x="266700" y="657224"/>
            <a:ext cx="8477250" cy="665163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sz="4000" b="1" spc="-150" dirty="0" err="1">
                <a:solidFill>
                  <a:srgbClr val="1D314E"/>
                </a:solidFill>
              </a:rPr>
              <a:t>유스케이스</a:t>
            </a:r>
            <a:r>
              <a:rPr lang="ko-KR" altLang="en-US" sz="4000" b="1" spc="-150" dirty="0">
                <a:solidFill>
                  <a:srgbClr val="1D314E"/>
                </a:solidFill>
              </a:rPr>
              <a:t> 모델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545616B-9994-4B74-878F-A5EDB67EFE86}"/>
              </a:ext>
            </a:extLst>
          </p:cNvPr>
          <p:cNvSpPr txBox="1"/>
          <p:nvPr/>
        </p:nvSpPr>
        <p:spPr>
          <a:xfrm>
            <a:off x="6525087" y="6443990"/>
            <a:ext cx="26189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>
                <a:latin typeface="나눔고딕" panose="020B0600000101010101" charset="-127"/>
                <a:ea typeface="나눔고딕" panose="020B0600000101010101" charset="-127"/>
              </a:rPr>
              <a:t>싱크로나이즈드</a:t>
            </a:r>
            <a:r>
              <a:rPr lang="ko-KR" altLang="en-US" sz="1100" dirty="0">
                <a:latin typeface="나눔고딕" panose="020B0600000101010101" charset="-127"/>
                <a:ea typeface="나눔고딕" panose="020B0600000101010101" charset="-127"/>
              </a:rPr>
              <a:t> 수영 경기 관리 시스템</a:t>
            </a:r>
          </a:p>
        </p:txBody>
      </p:sp>
      <p:pic>
        <p:nvPicPr>
          <p:cNvPr id="2" name="그림 1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360000" y="1620000"/>
            <a:ext cx="8640000" cy="5040000"/>
          </a:xfrm>
          <a:prstGeom prst="rect">
            <a:avLst/>
          </a:prstGeom>
        </p:spPr>
      </p:pic>
      <p:sp>
        <p:nvSpPr>
          <p:cNvPr id="6" name="제목 10"/>
          <p:cNvSpPr txBox="1">
            <a:spLocks/>
          </p:cNvSpPr>
          <p:nvPr/>
        </p:nvSpPr>
        <p:spPr>
          <a:xfrm>
            <a:off x="304395" y="1322387"/>
            <a:ext cx="8477250" cy="2901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cs typeface="+mj-cs"/>
              </a:defRPr>
            </a:lvl1pPr>
          </a:lstStyle>
          <a:p>
            <a:pPr algn="l" fontAlgn="base"/>
            <a:r>
              <a:rPr lang="en-US" altLang="ko-KR" sz="1500" b="1" dirty="0"/>
              <a:t>(5) </a:t>
            </a:r>
            <a:r>
              <a:rPr lang="ko-KR" altLang="en-US" sz="1500" b="1" dirty="0"/>
              <a:t>스토리보드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86F2F07-4621-4205-9DC7-CC719177C3BA}"/>
              </a:ext>
            </a:extLst>
          </p:cNvPr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3.9 </a:t>
            </a:r>
            <a:r>
              <a:rPr lang="ko-KR" altLang="en-US" sz="800" spc="-3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유스케이스</a:t>
            </a:r>
            <a:r>
              <a:rPr lang="ko-KR" altLang="en-US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모델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4687120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1074379" y="834374"/>
            <a:ext cx="6995120" cy="1275437"/>
          </a:xfrm>
        </p:spPr>
        <p:txBody>
          <a:bodyPr>
            <a:noAutofit/>
          </a:bodyPr>
          <a:lstStyle/>
          <a:p>
            <a:r>
              <a:rPr lang="en-US" altLang="ko-KR" sz="7200" b="1" spc="-150" dirty="0">
                <a:solidFill>
                  <a:schemeClr val="accent4">
                    <a:lumMod val="50000"/>
                  </a:schemeClr>
                </a:solidFill>
              </a:rPr>
              <a:t>Chapter 4</a:t>
            </a:r>
            <a:endParaRPr lang="ko-KR" altLang="en-US" sz="7200" b="1" spc="-150" dirty="0">
              <a:solidFill>
                <a:schemeClr val="accent4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559533" y="2220481"/>
            <a:ext cx="8016536" cy="1275443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ko-KR" altLang="en-US" sz="60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소프트웨어 요구사항 명세서</a:t>
            </a:r>
          </a:p>
        </p:txBody>
      </p:sp>
      <p:sp>
        <p:nvSpPr>
          <p:cNvPr id="11" name="내용 개체 틀 2"/>
          <p:cNvSpPr txBox="1">
            <a:spLocks/>
          </p:cNvSpPr>
          <p:nvPr/>
        </p:nvSpPr>
        <p:spPr>
          <a:xfrm>
            <a:off x="2306335" y="3429000"/>
            <a:ext cx="4522932" cy="12754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20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발표자</a:t>
            </a:r>
            <a:endParaRPr lang="en-US" altLang="ko-KR" sz="20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  <a:p>
            <a:pPr marL="0" indent="0" algn="ctr">
              <a:buNone/>
            </a:pPr>
            <a:r>
              <a:rPr lang="ko-KR" altLang="en-US" sz="20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요구사항 분석 팀장 </a:t>
            </a:r>
            <a:r>
              <a:rPr lang="en-US" altLang="ko-KR" sz="20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sz="2000" dirty="0" err="1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김영상</a:t>
            </a:r>
            <a:endParaRPr lang="en-US" altLang="ko-KR" sz="20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0AA29D2-D04D-4E25-83B4-BEE85216DD87}"/>
              </a:ext>
            </a:extLst>
          </p:cNvPr>
          <p:cNvSpPr txBox="1"/>
          <p:nvPr/>
        </p:nvSpPr>
        <p:spPr>
          <a:xfrm>
            <a:off x="6525087" y="6443990"/>
            <a:ext cx="26189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>
                <a:latin typeface="나눔고딕" panose="020B0600000101010101" charset="-127"/>
                <a:ea typeface="나눔고딕" panose="020B0600000101010101" charset="-127"/>
              </a:rPr>
              <a:t>싱크로나이즈드</a:t>
            </a:r>
            <a:r>
              <a:rPr lang="ko-KR" altLang="en-US" sz="1100" dirty="0">
                <a:latin typeface="나눔고딕" panose="020B0600000101010101" charset="-127"/>
                <a:ea typeface="나눔고딕" panose="020B0600000101010101" charset="-127"/>
              </a:rPr>
              <a:t> 수영 경기 관리 시스템</a:t>
            </a:r>
          </a:p>
        </p:txBody>
      </p:sp>
    </p:spTree>
    <p:extLst>
      <p:ext uri="{BB962C8B-B14F-4D97-AF65-F5344CB8AC3E}">
        <p14:creationId xmlns:p14="http://schemas.microsoft.com/office/powerpoint/2010/main" val="131338307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부제목 2"/>
          <p:cNvSpPr txBox="1"/>
          <p:nvPr/>
        </p:nvSpPr>
        <p:spPr>
          <a:xfrm>
            <a:off x="241300" y="1302969"/>
            <a:ext cx="5173304" cy="5246668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marL="333375" indent="-333375">
              <a:lnSpc>
                <a:spcPct val="175000"/>
              </a:lnSpc>
              <a:buFont typeface="+mj-lt"/>
              <a:buNone/>
              <a:defRPr lang="ko-KR" altLang="en-US"/>
            </a:pPr>
            <a:r>
              <a:rPr lang="ko-KR" altLang="en-US" sz="1600" b="1" spc="-52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  <a:cs typeface="+mj-cs"/>
              </a:rPr>
              <a:t>3. 소프트웨어 요구사항 명세서</a:t>
            </a:r>
          </a:p>
          <a:p>
            <a:pPr>
              <a:lnSpc>
                <a:spcPct val="175000"/>
              </a:lnSpc>
              <a:defRPr lang="ko-KR" altLang="en-US"/>
            </a:pPr>
            <a:r>
              <a:rPr lang="en-US" altLang="ko-KR" sz="1600" b="1" spc="-52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  <a:cs typeface="+mj-cs"/>
              </a:rPr>
              <a:t>Software Requirement Specification(SRS)</a:t>
            </a:r>
          </a:p>
          <a:p>
            <a:pPr marL="333375" indent="-333375">
              <a:lnSpc>
                <a:spcPct val="175000"/>
              </a:lnSpc>
              <a:defRPr lang="ko-KR" altLang="en-US"/>
            </a:pPr>
            <a:r>
              <a:rPr lang="en-US" altLang="ko-KR" sz="1200" b="1" spc="-52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  <a:cs typeface="+mj-cs"/>
              </a:rPr>
              <a:t>	</a:t>
            </a:r>
            <a:r>
              <a:rPr lang="ko-KR" altLang="en-US" sz="1200" b="1" spc="-52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  <a:cs typeface="+mj-cs"/>
              </a:rPr>
              <a:t>3</a:t>
            </a:r>
            <a:r>
              <a:rPr lang="en-US" altLang="ko-KR" sz="1200" b="1" spc="-52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  <a:cs typeface="+mj-cs"/>
              </a:rPr>
              <a:t>.1	</a:t>
            </a:r>
            <a:r>
              <a:rPr lang="ko-KR" altLang="en-US" sz="1200" b="1" spc="-52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  <a:cs typeface="+mj-cs"/>
              </a:rPr>
              <a:t>클래스 다이어그램</a:t>
            </a:r>
          </a:p>
          <a:p>
            <a:pPr marL="333375" indent="-333375">
              <a:lnSpc>
                <a:spcPct val="150000"/>
              </a:lnSpc>
              <a:defRPr lang="ko-KR" altLang="en-US"/>
            </a:pPr>
            <a:r>
              <a:rPr lang="en-US" altLang="ko-KR" sz="1200" b="1" spc="-52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  <a:cs typeface="+mj-cs"/>
              </a:rPr>
              <a:t>	</a:t>
            </a:r>
            <a:r>
              <a:rPr lang="ko-KR" altLang="en-US" sz="1200" b="1" spc="-52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  <a:cs typeface="+mj-cs"/>
              </a:rPr>
              <a:t>3</a:t>
            </a:r>
            <a:r>
              <a:rPr lang="en-US" altLang="ko-KR" sz="1200" b="1" spc="-52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  <a:cs typeface="+mj-cs"/>
              </a:rPr>
              <a:t>.2	</a:t>
            </a:r>
            <a:r>
              <a:rPr lang="ko-KR" altLang="en-US" sz="1200" b="1" spc="-52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  <a:cs typeface="+mj-cs"/>
              </a:rPr>
              <a:t>시퀀스 다이어그램</a:t>
            </a:r>
          </a:p>
          <a:p>
            <a:pPr marL="333375" indent="-333375">
              <a:lnSpc>
                <a:spcPct val="150000"/>
              </a:lnSpc>
              <a:defRPr lang="ko-KR" altLang="en-US"/>
            </a:pPr>
            <a:r>
              <a:rPr lang="ko-KR" altLang="en-US" sz="1200" b="1" spc="-52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  <a:cs typeface="+mj-cs"/>
              </a:rPr>
              <a:t>	3.3	액티비티 다이어그램</a:t>
            </a:r>
          </a:p>
        </p:txBody>
      </p:sp>
      <p:sp>
        <p:nvSpPr>
          <p:cNvPr id="15" name="제목 14"/>
          <p:cNvSpPr>
            <a:spLocks noGrp="1"/>
          </p:cNvSpPr>
          <p:nvPr>
            <p:ph type="title"/>
          </p:nvPr>
        </p:nvSpPr>
        <p:spPr>
          <a:xfrm>
            <a:off x="241300" y="139700"/>
            <a:ext cx="8547100" cy="901700"/>
          </a:xfrm>
        </p:spPr>
        <p:txBody>
          <a:bodyPr>
            <a:normAutofit/>
          </a:bodyPr>
          <a:lstStyle/>
          <a:p>
            <a:pPr algn="l">
              <a:defRPr lang="ko-KR" altLang="en-US"/>
            </a:pPr>
            <a:r>
              <a:rPr lang="ko-KR" altLang="en-US" sz="2800" b="1">
                <a:solidFill>
                  <a:srgbClr val="1D314E"/>
                </a:solidFill>
              </a:rPr>
              <a:t>목차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525087" y="6443990"/>
            <a:ext cx="261891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1100">
                <a:latin typeface="나눔고딕"/>
                <a:ea typeface="나눔고딕"/>
                <a:cs typeface="+mj-cs"/>
              </a:rPr>
              <a:t>싱크로나이즈드 수영 경기 관리 시스템</a:t>
            </a:r>
          </a:p>
        </p:txBody>
      </p:sp>
      <p:cxnSp>
        <p:nvCxnSpPr>
          <p:cNvPr id="16" name="직선 연결선 15"/>
          <p:cNvCxnSpPr/>
          <p:nvPr/>
        </p:nvCxnSpPr>
        <p:spPr>
          <a:xfrm flipV="1">
            <a:off x="364473" y="2233135"/>
            <a:ext cx="4782336" cy="1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8283917"/>
      </p:ext>
    </p:extLst>
  </p:cSld>
  <p:clrMapOvr>
    <a:masterClrMapping/>
  </p:clrMapOvr>
  <p:transition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63455" y="188690"/>
            <a:ext cx="158417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800" spc="-28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  <a:cs typeface="+mj-cs"/>
              </a:rPr>
              <a:t>4</a:t>
            </a:r>
            <a:r>
              <a:rPr lang="ko-KR" altLang="en-US" sz="800" spc="-28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  <a:cs typeface="+mj-cs"/>
              </a:rPr>
              <a:t>.1 클래스 다이어그램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내용 개체 틀 2"/>
          <p:cNvSpPr txBox="1"/>
          <p:nvPr/>
        </p:nvSpPr>
        <p:spPr>
          <a:xfrm>
            <a:off x="2303749" y="1631110"/>
            <a:ext cx="6687852" cy="778716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 lang="ko-KR" altLang="en-US"/>
            </a:pPr>
            <a:endParaRPr lang="ko-KR" altLang="en-US" sz="1200">
              <a:solidFill>
                <a:srgbClr val="3D3C3E"/>
              </a:solidFill>
              <a:latin typeface="나눔고딕"/>
              <a:ea typeface="나눔고딕"/>
              <a:cs typeface="+mj-cs"/>
            </a:endParaRPr>
          </a:p>
        </p:txBody>
      </p:sp>
      <p:sp>
        <p:nvSpPr>
          <p:cNvPr id="11" name="제목 10"/>
          <p:cNvSpPr>
            <a:spLocks noGrp="1"/>
          </p:cNvSpPr>
          <p:nvPr>
            <p:ph type="title"/>
          </p:nvPr>
        </p:nvSpPr>
        <p:spPr>
          <a:xfrm>
            <a:off x="266700" y="657224"/>
            <a:ext cx="8477250" cy="665163"/>
          </a:xfrm>
        </p:spPr>
        <p:txBody>
          <a:bodyPr>
            <a:normAutofit fontScale="90000"/>
          </a:bodyPr>
          <a:lstStyle/>
          <a:p>
            <a:pPr algn="l">
              <a:defRPr lang="ko-KR" altLang="en-US"/>
            </a:pPr>
            <a:r>
              <a:rPr lang="ko-KR" altLang="en-US" sz="3875" b="1" spc="-67">
                <a:solidFill>
                  <a:srgbClr val="1D314E"/>
                </a:solidFill>
              </a:rPr>
              <a:t>클래스 다이어그램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525087" y="6443990"/>
            <a:ext cx="261891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1100">
                <a:latin typeface="나눔고딕"/>
                <a:ea typeface="나눔고딕"/>
                <a:cs typeface="+mj-cs"/>
              </a:rPr>
              <a:t>싱크로나이즈드 수영 경기 관리 시스템</a:t>
            </a:r>
          </a:p>
        </p:txBody>
      </p:sp>
      <p:pic>
        <p:nvPicPr>
          <p:cNvPr id="19" name="그림 18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432000" y="1530000"/>
            <a:ext cx="8352000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701596"/>
      </p:ext>
    </p:extLst>
  </p:cSld>
  <p:clrMapOvr>
    <a:masterClrMapping/>
  </p:clrMapOvr>
  <p:transition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63455" y="188690"/>
            <a:ext cx="158417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800" spc="-28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  <a:cs typeface="+mj-cs"/>
              </a:rPr>
              <a:t>4</a:t>
            </a:r>
            <a:r>
              <a:rPr lang="ko-KR" altLang="en-US" sz="800" spc="-28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  <a:cs typeface="+mj-cs"/>
              </a:rPr>
              <a:t>.1 클래스 다이어그램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내용 개체 틀 2"/>
          <p:cNvSpPr txBox="1"/>
          <p:nvPr/>
        </p:nvSpPr>
        <p:spPr>
          <a:xfrm>
            <a:off x="2303749" y="1631110"/>
            <a:ext cx="6687852" cy="778716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 lang="ko-KR" altLang="en-US"/>
            </a:pPr>
            <a:endParaRPr lang="ko-KR" altLang="en-US" sz="1200">
              <a:solidFill>
                <a:srgbClr val="3D3C3E"/>
              </a:solidFill>
              <a:latin typeface="나눔고딕"/>
              <a:ea typeface="나눔고딕"/>
              <a:cs typeface="+mj-cs"/>
            </a:endParaRPr>
          </a:p>
        </p:txBody>
      </p:sp>
      <p:sp>
        <p:nvSpPr>
          <p:cNvPr id="11" name="제목 10"/>
          <p:cNvSpPr>
            <a:spLocks noGrp="1"/>
          </p:cNvSpPr>
          <p:nvPr>
            <p:ph type="title"/>
          </p:nvPr>
        </p:nvSpPr>
        <p:spPr>
          <a:xfrm>
            <a:off x="266700" y="657224"/>
            <a:ext cx="8477250" cy="665163"/>
          </a:xfrm>
        </p:spPr>
        <p:txBody>
          <a:bodyPr>
            <a:normAutofit fontScale="90000"/>
          </a:bodyPr>
          <a:lstStyle/>
          <a:p>
            <a:pPr algn="l">
              <a:defRPr lang="ko-KR" altLang="en-US"/>
            </a:pPr>
            <a:r>
              <a:rPr lang="ko-KR" altLang="en-US" sz="3875" b="1" spc="-67">
                <a:solidFill>
                  <a:srgbClr val="1D314E"/>
                </a:solidFill>
              </a:rPr>
              <a:t>클래스 다이어그램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525087" y="6443990"/>
            <a:ext cx="261891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1100">
                <a:latin typeface="나눔고딕"/>
                <a:ea typeface="나눔고딕"/>
                <a:cs typeface="+mj-cs"/>
              </a:rPr>
              <a:t>싱크로나이즈드 수영 경기 관리 시스템</a:t>
            </a:r>
          </a:p>
        </p:txBody>
      </p:sp>
      <p:pic>
        <p:nvPicPr>
          <p:cNvPr id="20" name="그림 19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432000" y="1530000"/>
            <a:ext cx="8352000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857229"/>
      </p:ext>
    </p:extLst>
  </p:cSld>
  <p:clrMapOvr>
    <a:masterClrMapping/>
  </p:clrMapOvr>
  <p:transition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63455" y="188690"/>
            <a:ext cx="158417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800" spc="-28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  <a:cs typeface="+mj-cs"/>
              </a:rPr>
              <a:t>4</a:t>
            </a:r>
            <a:r>
              <a:rPr lang="ko-KR" altLang="en-US" sz="800" spc="-28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  <a:cs typeface="+mj-cs"/>
              </a:rPr>
              <a:t>.1 클래스 다이어그램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내용 개체 틀 2"/>
          <p:cNvSpPr txBox="1"/>
          <p:nvPr/>
        </p:nvSpPr>
        <p:spPr>
          <a:xfrm>
            <a:off x="2303749" y="1631110"/>
            <a:ext cx="6687852" cy="778716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 lang="ko-KR" altLang="en-US"/>
            </a:pPr>
            <a:endParaRPr lang="ko-KR" altLang="en-US" sz="1200">
              <a:solidFill>
                <a:srgbClr val="3D3C3E"/>
              </a:solidFill>
              <a:latin typeface="나눔고딕"/>
              <a:ea typeface="나눔고딕"/>
              <a:cs typeface="+mj-cs"/>
            </a:endParaRPr>
          </a:p>
        </p:txBody>
      </p:sp>
      <p:sp>
        <p:nvSpPr>
          <p:cNvPr id="11" name="제목 10"/>
          <p:cNvSpPr>
            <a:spLocks noGrp="1"/>
          </p:cNvSpPr>
          <p:nvPr>
            <p:ph type="title"/>
          </p:nvPr>
        </p:nvSpPr>
        <p:spPr>
          <a:xfrm>
            <a:off x="266700" y="657224"/>
            <a:ext cx="8477250" cy="665163"/>
          </a:xfrm>
        </p:spPr>
        <p:txBody>
          <a:bodyPr>
            <a:normAutofit fontScale="90000"/>
          </a:bodyPr>
          <a:lstStyle/>
          <a:p>
            <a:pPr algn="l">
              <a:defRPr lang="ko-KR" altLang="en-US"/>
            </a:pPr>
            <a:r>
              <a:rPr lang="ko-KR" altLang="en-US" sz="3875" b="1" spc="-67">
                <a:solidFill>
                  <a:srgbClr val="1D314E"/>
                </a:solidFill>
              </a:rPr>
              <a:t>클래스 다이어그램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525087" y="6443990"/>
            <a:ext cx="261891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1100">
                <a:latin typeface="나눔고딕"/>
                <a:ea typeface="나눔고딕"/>
                <a:cs typeface="+mj-cs"/>
              </a:rPr>
              <a:t>싱크로나이즈드 수영 경기 관리 시스템</a:t>
            </a:r>
          </a:p>
        </p:txBody>
      </p:sp>
      <p:pic>
        <p:nvPicPr>
          <p:cNvPr id="21" name="그림 20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432000" y="1530000"/>
            <a:ext cx="8352000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78103"/>
      </p:ext>
    </p:extLst>
  </p:cSld>
  <p:clrMapOvr>
    <a:masterClrMapping/>
  </p:clrMapOvr>
  <p:transition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63455" y="188690"/>
            <a:ext cx="158417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800" spc="-28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  <a:cs typeface="+mj-cs"/>
              </a:rPr>
              <a:t>4</a:t>
            </a:r>
            <a:r>
              <a:rPr lang="ko-KR" altLang="en-US" sz="800" spc="-28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  <a:cs typeface="+mj-cs"/>
              </a:rPr>
              <a:t>.2 시퀀스 다이어그램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내용 개체 틀 2"/>
          <p:cNvSpPr txBox="1"/>
          <p:nvPr/>
        </p:nvSpPr>
        <p:spPr>
          <a:xfrm>
            <a:off x="2303749" y="1631110"/>
            <a:ext cx="6687852" cy="778716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 lang="ko-KR" altLang="en-US"/>
            </a:pPr>
            <a:endParaRPr lang="ko-KR" altLang="en-US" sz="1200">
              <a:solidFill>
                <a:srgbClr val="3D3C3E"/>
              </a:solidFill>
              <a:latin typeface="나눔고딕"/>
              <a:ea typeface="나눔고딕"/>
              <a:cs typeface="+mj-cs"/>
            </a:endParaRPr>
          </a:p>
        </p:txBody>
      </p:sp>
      <p:sp>
        <p:nvSpPr>
          <p:cNvPr id="11" name="제목 10"/>
          <p:cNvSpPr>
            <a:spLocks noGrp="1"/>
          </p:cNvSpPr>
          <p:nvPr>
            <p:ph type="title"/>
          </p:nvPr>
        </p:nvSpPr>
        <p:spPr>
          <a:xfrm>
            <a:off x="266700" y="657224"/>
            <a:ext cx="8477250" cy="665163"/>
          </a:xfrm>
        </p:spPr>
        <p:txBody>
          <a:bodyPr>
            <a:normAutofit fontScale="92900"/>
          </a:bodyPr>
          <a:lstStyle/>
          <a:p>
            <a:pPr algn="l">
              <a:defRPr lang="ko-KR" altLang="en-US"/>
            </a:pPr>
            <a:r>
              <a:rPr lang="ko-KR" altLang="en-US" sz="3767" b="1" spc="-75">
                <a:solidFill>
                  <a:srgbClr val="1D314E"/>
                </a:solidFill>
              </a:rPr>
              <a:t>시퀀스 다이어그램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525087" y="6443990"/>
            <a:ext cx="261891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1100">
                <a:latin typeface="나눔고딕"/>
                <a:ea typeface="나눔고딕"/>
                <a:cs typeface="+mj-cs"/>
              </a:rPr>
              <a:t>싱크로나이즈드 수영 경기 관리 시스템</a:t>
            </a:r>
          </a:p>
        </p:txBody>
      </p:sp>
      <p:pic>
        <p:nvPicPr>
          <p:cNvPr id="24" name="그림 23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432000" y="1422000"/>
            <a:ext cx="8280000" cy="49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99182"/>
      </p:ext>
    </p:extLst>
  </p:cSld>
  <p:clrMapOvr>
    <a:masterClrMapping/>
  </p:clrMapOvr>
  <p:transition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63455" y="188690"/>
            <a:ext cx="158417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800" spc="-28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  <a:cs typeface="+mj-cs"/>
              </a:rPr>
              <a:t>4</a:t>
            </a:r>
            <a:r>
              <a:rPr lang="ko-KR" altLang="en-US" sz="800" spc="-28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  <a:cs typeface="+mj-cs"/>
              </a:rPr>
              <a:t>.2 시퀀스 다이어그램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내용 개체 틀 2"/>
          <p:cNvSpPr txBox="1"/>
          <p:nvPr/>
        </p:nvSpPr>
        <p:spPr>
          <a:xfrm>
            <a:off x="2303749" y="1631110"/>
            <a:ext cx="6687852" cy="778716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 lang="ko-KR" altLang="en-US"/>
            </a:pPr>
            <a:endParaRPr lang="ko-KR" altLang="en-US" sz="1200">
              <a:solidFill>
                <a:srgbClr val="3D3C3E"/>
              </a:solidFill>
              <a:latin typeface="나눔고딕"/>
              <a:ea typeface="나눔고딕"/>
              <a:cs typeface="+mj-cs"/>
            </a:endParaRPr>
          </a:p>
        </p:txBody>
      </p:sp>
      <p:sp>
        <p:nvSpPr>
          <p:cNvPr id="11" name="제목 10"/>
          <p:cNvSpPr>
            <a:spLocks noGrp="1"/>
          </p:cNvSpPr>
          <p:nvPr>
            <p:ph type="title"/>
          </p:nvPr>
        </p:nvSpPr>
        <p:spPr>
          <a:xfrm>
            <a:off x="266700" y="657224"/>
            <a:ext cx="8477250" cy="665163"/>
          </a:xfrm>
        </p:spPr>
        <p:txBody>
          <a:bodyPr>
            <a:normAutofit fontScale="92900"/>
          </a:bodyPr>
          <a:lstStyle/>
          <a:p>
            <a:pPr algn="l">
              <a:defRPr lang="ko-KR" altLang="en-US"/>
            </a:pPr>
            <a:r>
              <a:rPr lang="ko-KR" altLang="en-US" sz="3767" b="1" spc="-75">
                <a:solidFill>
                  <a:srgbClr val="1D314E"/>
                </a:solidFill>
              </a:rPr>
              <a:t>시퀀스 다이어그램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525087" y="6443990"/>
            <a:ext cx="261891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1100">
                <a:latin typeface="나눔고딕"/>
                <a:ea typeface="나눔고딕"/>
                <a:cs typeface="+mj-cs"/>
              </a:rPr>
              <a:t>싱크로나이즈드 수영 경기 관리 시스템</a:t>
            </a:r>
          </a:p>
        </p:txBody>
      </p:sp>
      <p:pic>
        <p:nvPicPr>
          <p:cNvPr id="26" name="그림 25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432000" y="1339200"/>
            <a:ext cx="8280000" cy="49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663524"/>
      </p:ext>
    </p:extLst>
  </p:cSld>
  <p:clrMapOvr>
    <a:masterClrMapping/>
  </p:clrMapOvr>
  <p:transition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63455" y="188690"/>
            <a:ext cx="158417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800" spc="-28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  <a:cs typeface="+mj-cs"/>
              </a:rPr>
              <a:t>4</a:t>
            </a:r>
            <a:r>
              <a:rPr lang="ko-KR" altLang="en-US" sz="800" spc="-28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  <a:cs typeface="+mj-cs"/>
              </a:rPr>
              <a:t>.2 시퀀스 다이어그램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내용 개체 틀 2"/>
          <p:cNvSpPr txBox="1"/>
          <p:nvPr/>
        </p:nvSpPr>
        <p:spPr>
          <a:xfrm>
            <a:off x="2303749" y="1631110"/>
            <a:ext cx="6687852" cy="778716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 lang="ko-KR" altLang="en-US"/>
            </a:pPr>
            <a:endParaRPr lang="ko-KR" altLang="en-US" sz="1200">
              <a:solidFill>
                <a:srgbClr val="3D3C3E"/>
              </a:solidFill>
              <a:latin typeface="나눔고딕"/>
              <a:ea typeface="나눔고딕"/>
              <a:cs typeface="+mj-cs"/>
            </a:endParaRPr>
          </a:p>
        </p:txBody>
      </p:sp>
      <p:sp>
        <p:nvSpPr>
          <p:cNvPr id="11" name="제목 10"/>
          <p:cNvSpPr>
            <a:spLocks noGrp="1"/>
          </p:cNvSpPr>
          <p:nvPr>
            <p:ph type="title"/>
          </p:nvPr>
        </p:nvSpPr>
        <p:spPr>
          <a:xfrm>
            <a:off x="266700" y="657224"/>
            <a:ext cx="8477250" cy="665163"/>
          </a:xfrm>
        </p:spPr>
        <p:txBody>
          <a:bodyPr>
            <a:normAutofit fontScale="92900"/>
          </a:bodyPr>
          <a:lstStyle/>
          <a:p>
            <a:pPr algn="l">
              <a:defRPr lang="ko-KR" altLang="en-US"/>
            </a:pPr>
            <a:r>
              <a:rPr lang="ko-KR" altLang="en-US" sz="3767" b="1" spc="-75">
                <a:solidFill>
                  <a:srgbClr val="1D314E"/>
                </a:solidFill>
              </a:rPr>
              <a:t>시퀀스 다이어그램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525087" y="6443990"/>
            <a:ext cx="261891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1100">
                <a:latin typeface="나눔고딕"/>
                <a:ea typeface="나눔고딕"/>
                <a:cs typeface="+mj-cs"/>
              </a:rPr>
              <a:t>싱크로나이즈드 수영 경기 관리 시스템</a:t>
            </a:r>
          </a:p>
        </p:txBody>
      </p:sp>
      <p:pic>
        <p:nvPicPr>
          <p:cNvPr id="26" name="그림 25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432000" y="1332000"/>
            <a:ext cx="8280000" cy="49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312331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직선 연결선 21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제목 22"/>
          <p:cNvSpPr>
            <a:spLocks noGrp="1"/>
          </p:cNvSpPr>
          <p:nvPr>
            <p:ph type="title"/>
          </p:nvPr>
        </p:nvSpPr>
        <p:spPr>
          <a:xfrm>
            <a:off x="247649" y="552449"/>
            <a:ext cx="8486775" cy="855663"/>
          </a:xfrm>
        </p:spPr>
        <p:txBody>
          <a:bodyPr/>
          <a:lstStyle/>
          <a:p>
            <a:pPr algn="l"/>
            <a:r>
              <a:rPr lang="ko-KR" altLang="en-US" sz="4000" b="1" spc="-150" dirty="0">
                <a:solidFill>
                  <a:srgbClr val="1D314E"/>
                </a:solidFill>
              </a:rPr>
              <a:t>프로젝트 성공 기준 및 결정권자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294FCAC-F513-4FE4-9338-50C75277E2CC}"/>
              </a:ext>
            </a:extLst>
          </p:cNvPr>
          <p:cNvSpPr txBox="1"/>
          <p:nvPr/>
        </p:nvSpPr>
        <p:spPr>
          <a:xfrm>
            <a:off x="6525087" y="6443990"/>
            <a:ext cx="26189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>
                <a:latin typeface="나눔고딕" panose="020B0600000101010101" charset="-127"/>
                <a:ea typeface="나눔고딕" panose="020B0600000101010101" charset="-127"/>
              </a:rPr>
              <a:t>싱크로나이즈드</a:t>
            </a:r>
            <a:r>
              <a:rPr lang="ko-KR" altLang="en-US" sz="1100" dirty="0">
                <a:latin typeface="나눔고딕" panose="020B0600000101010101" charset="-127"/>
                <a:ea typeface="나눔고딕" panose="020B0600000101010101" charset="-127"/>
              </a:rPr>
              <a:t> 수영 경기 관리 시스템</a:t>
            </a: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55428CC4-D26F-4A46-B925-7E87A55693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7773397"/>
              </p:ext>
            </p:extLst>
          </p:nvPr>
        </p:nvGraphicFramePr>
        <p:xfrm>
          <a:off x="444292" y="1995903"/>
          <a:ext cx="8255415" cy="3849445"/>
        </p:xfrm>
        <a:graphic>
          <a:graphicData uri="http://schemas.openxmlformats.org/drawingml/2006/table">
            <a:tbl>
              <a:tblPr/>
              <a:tblGrid>
                <a:gridCol w="1678742">
                  <a:extLst>
                    <a:ext uri="{9D8B030D-6E8A-4147-A177-3AD203B41FA5}">
                      <a16:colId xmlns:a16="http://schemas.microsoft.com/office/drawing/2014/main" val="2163975794"/>
                    </a:ext>
                  </a:extLst>
                </a:gridCol>
                <a:gridCol w="6576673">
                  <a:extLst>
                    <a:ext uri="{9D8B030D-6E8A-4147-A177-3AD203B41FA5}">
                      <a16:colId xmlns:a16="http://schemas.microsoft.com/office/drawing/2014/main" val="3046829916"/>
                    </a:ext>
                  </a:extLst>
                </a:gridCol>
              </a:tblGrid>
              <a:tr h="384944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프로젝트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성공 기준 및 결정권자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B87CB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"/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프로젝트 결정권자 </a:t>
                      </a: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</a:t>
                      </a:r>
                      <a:r>
                        <a:rPr lang="ko-KR" altLang="en-US" sz="16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싱크로나이즈드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수영 경기 최고 관리자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342900" marR="0" lvl="0" indent="-34290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"/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프로젝트 성공 기준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프로젝트 수행 기간인 약 </a:t>
                      </a: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 이내에 </a:t>
                      </a:r>
                      <a:r>
                        <a:rPr lang="ko-KR" altLang="en-US" sz="16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싱크로나이즈드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수영 경기 관리 시스템을 구체화 한다</a:t>
                      </a: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시스템은 주어진 예산 개발 금액 이내로 개발한다</a:t>
                      </a: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87895434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93F45255-0375-4E46-8685-ABEC33B52309}"/>
              </a:ext>
            </a:extLst>
          </p:cNvPr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2.1 </a:t>
            </a:r>
            <a:r>
              <a:rPr lang="ko-KR" altLang="en-US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프로젝트 헌장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4287605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63455" y="188690"/>
            <a:ext cx="158417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800" spc="-28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  <a:cs typeface="+mj-cs"/>
              </a:rPr>
              <a:t>4</a:t>
            </a:r>
            <a:r>
              <a:rPr lang="ko-KR" altLang="en-US" sz="800" spc="-28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  <a:cs typeface="+mj-cs"/>
              </a:rPr>
              <a:t>.2 시퀀스 다이어그램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내용 개체 틀 2"/>
          <p:cNvSpPr txBox="1"/>
          <p:nvPr/>
        </p:nvSpPr>
        <p:spPr>
          <a:xfrm>
            <a:off x="2303749" y="1631110"/>
            <a:ext cx="6687852" cy="778716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 lang="ko-KR" altLang="en-US"/>
            </a:pPr>
            <a:endParaRPr lang="ko-KR" altLang="en-US" sz="1200">
              <a:solidFill>
                <a:srgbClr val="3D3C3E"/>
              </a:solidFill>
              <a:latin typeface="나눔고딕"/>
              <a:ea typeface="나눔고딕"/>
              <a:cs typeface="+mj-cs"/>
            </a:endParaRPr>
          </a:p>
        </p:txBody>
      </p:sp>
      <p:sp>
        <p:nvSpPr>
          <p:cNvPr id="11" name="제목 10"/>
          <p:cNvSpPr>
            <a:spLocks noGrp="1"/>
          </p:cNvSpPr>
          <p:nvPr>
            <p:ph type="title"/>
          </p:nvPr>
        </p:nvSpPr>
        <p:spPr>
          <a:xfrm>
            <a:off x="266700" y="657224"/>
            <a:ext cx="8477250" cy="665163"/>
          </a:xfrm>
        </p:spPr>
        <p:txBody>
          <a:bodyPr>
            <a:normAutofit fontScale="92900"/>
          </a:bodyPr>
          <a:lstStyle/>
          <a:p>
            <a:pPr algn="l">
              <a:defRPr lang="ko-KR" altLang="en-US"/>
            </a:pPr>
            <a:r>
              <a:rPr lang="ko-KR" altLang="en-US" sz="3767" b="1" spc="-75">
                <a:solidFill>
                  <a:srgbClr val="1D314E"/>
                </a:solidFill>
              </a:rPr>
              <a:t>시퀀스 다이어그램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525087" y="6443990"/>
            <a:ext cx="261891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1100">
                <a:latin typeface="나눔고딕"/>
                <a:ea typeface="나눔고딕"/>
                <a:cs typeface="+mj-cs"/>
              </a:rPr>
              <a:t>싱크로나이즈드 수영 경기 관리 시스템</a:t>
            </a:r>
          </a:p>
        </p:txBody>
      </p:sp>
      <p:pic>
        <p:nvPicPr>
          <p:cNvPr id="27" name="그림 26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432000" y="1332000"/>
            <a:ext cx="8280000" cy="49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536995"/>
      </p:ext>
    </p:extLst>
  </p:cSld>
  <p:clrMapOvr>
    <a:masterClrMapping/>
  </p:clrMapOvr>
  <p:transition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63455" y="188690"/>
            <a:ext cx="158417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800" spc="-28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  <a:cs typeface="+mj-cs"/>
              </a:rPr>
              <a:t>4</a:t>
            </a:r>
            <a:r>
              <a:rPr lang="ko-KR" altLang="en-US" sz="800" spc="-28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  <a:cs typeface="+mj-cs"/>
              </a:rPr>
              <a:t>.2 시퀀스 다이어그램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내용 개체 틀 2"/>
          <p:cNvSpPr txBox="1"/>
          <p:nvPr/>
        </p:nvSpPr>
        <p:spPr>
          <a:xfrm>
            <a:off x="2303749" y="1631110"/>
            <a:ext cx="6687852" cy="778716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 lang="ko-KR" altLang="en-US"/>
            </a:pPr>
            <a:endParaRPr lang="ko-KR" altLang="en-US" sz="1200">
              <a:solidFill>
                <a:srgbClr val="3D3C3E"/>
              </a:solidFill>
              <a:latin typeface="나눔고딕"/>
              <a:ea typeface="나눔고딕"/>
              <a:cs typeface="+mj-cs"/>
            </a:endParaRPr>
          </a:p>
        </p:txBody>
      </p:sp>
      <p:sp>
        <p:nvSpPr>
          <p:cNvPr id="11" name="제목 10"/>
          <p:cNvSpPr>
            <a:spLocks noGrp="1"/>
          </p:cNvSpPr>
          <p:nvPr>
            <p:ph type="title"/>
          </p:nvPr>
        </p:nvSpPr>
        <p:spPr>
          <a:xfrm>
            <a:off x="266700" y="657224"/>
            <a:ext cx="8477250" cy="665163"/>
          </a:xfrm>
        </p:spPr>
        <p:txBody>
          <a:bodyPr>
            <a:normAutofit fontScale="92900"/>
          </a:bodyPr>
          <a:lstStyle/>
          <a:p>
            <a:pPr algn="l">
              <a:defRPr lang="ko-KR" altLang="en-US"/>
            </a:pPr>
            <a:r>
              <a:rPr lang="ko-KR" altLang="en-US" sz="3767" b="1" spc="-75">
                <a:solidFill>
                  <a:srgbClr val="1D314E"/>
                </a:solidFill>
              </a:rPr>
              <a:t>시퀀스 다이어그램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525087" y="6443990"/>
            <a:ext cx="261891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1100">
                <a:latin typeface="나눔고딕"/>
                <a:ea typeface="나눔고딕"/>
                <a:cs typeface="+mj-cs"/>
              </a:rPr>
              <a:t>싱크로나이즈드 수영 경기 관리 시스템</a:t>
            </a:r>
          </a:p>
        </p:txBody>
      </p:sp>
      <p:pic>
        <p:nvPicPr>
          <p:cNvPr id="26" name="그림 25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432000" y="1332000"/>
            <a:ext cx="8280000" cy="49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660637"/>
      </p:ext>
    </p:extLst>
  </p:cSld>
  <p:clrMapOvr>
    <a:masterClrMapping/>
  </p:clrMapOvr>
  <p:transition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63455" y="188690"/>
            <a:ext cx="158417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800" spc="-28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  <a:cs typeface="+mj-cs"/>
              </a:rPr>
              <a:t>4</a:t>
            </a:r>
            <a:r>
              <a:rPr lang="ko-KR" altLang="en-US" sz="800" spc="-28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  <a:cs typeface="+mj-cs"/>
              </a:rPr>
              <a:t>.3 액티비티 다이어그램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내용 개체 틀 2"/>
          <p:cNvSpPr txBox="1"/>
          <p:nvPr/>
        </p:nvSpPr>
        <p:spPr>
          <a:xfrm>
            <a:off x="2303749" y="1631110"/>
            <a:ext cx="6687852" cy="778716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 lang="ko-KR" altLang="en-US"/>
            </a:pPr>
            <a:endParaRPr lang="ko-KR" altLang="en-US" sz="1200">
              <a:solidFill>
                <a:srgbClr val="3D3C3E"/>
              </a:solidFill>
              <a:latin typeface="나눔고딕"/>
              <a:ea typeface="나눔고딕"/>
              <a:cs typeface="+mj-cs"/>
            </a:endParaRPr>
          </a:p>
        </p:txBody>
      </p:sp>
      <p:sp>
        <p:nvSpPr>
          <p:cNvPr id="11" name="제목 10"/>
          <p:cNvSpPr>
            <a:spLocks noGrp="1"/>
          </p:cNvSpPr>
          <p:nvPr>
            <p:ph type="title"/>
          </p:nvPr>
        </p:nvSpPr>
        <p:spPr>
          <a:xfrm>
            <a:off x="266700" y="657224"/>
            <a:ext cx="8477250" cy="665163"/>
          </a:xfrm>
        </p:spPr>
        <p:txBody>
          <a:bodyPr>
            <a:normAutofit fontScale="95880"/>
          </a:bodyPr>
          <a:lstStyle/>
          <a:p>
            <a:pPr algn="l">
              <a:defRPr lang="ko-KR" altLang="en-US"/>
            </a:pPr>
            <a:r>
              <a:rPr lang="ko-KR" altLang="en-US" sz="3650" b="1" spc="-75">
                <a:solidFill>
                  <a:srgbClr val="1D314E"/>
                </a:solidFill>
              </a:rPr>
              <a:t>액티비티 다이어그램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525087" y="6443990"/>
            <a:ext cx="261891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1100">
                <a:latin typeface="나눔고딕"/>
                <a:ea typeface="나눔고딕"/>
                <a:cs typeface="+mj-cs"/>
              </a:rPr>
              <a:t>싱크로나이즈드 수영 경기 관리 시스템</a:t>
            </a:r>
          </a:p>
        </p:txBody>
      </p:sp>
      <p:pic>
        <p:nvPicPr>
          <p:cNvPr id="27" name="그림 26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612000" y="1332000"/>
            <a:ext cx="8100000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223562"/>
      </p:ext>
    </p:extLst>
  </p:cSld>
  <p:clrMapOvr>
    <a:masterClrMapping/>
  </p:clrMapOvr>
  <p:transition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63455" y="188690"/>
            <a:ext cx="158417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800" spc="-28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  <a:cs typeface="+mj-cs"/>
              </a:rPr>
              <a:t>4</a:t>
            </a:r>
            <a:r>
              <a:rPr lang="ko-KR" altLang="en-US" sz="800" spc="-28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  <a:cs typeface="+mj-cs"/>
              </a:rPr>
              <a:t>.3 액티비티 다이어그램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내용 개체 틀 2"/>
          <p:cNvSpPr txBox="1"/>
          <p:nvPr/>
        </p:nvSpPr>
        <p:spPr>
          <a:xfrm>
            <a:off x="2303749" y="1631110"/>
            <a:ext cx="6687852" cy="778716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 lang="ko-KR" altLang="en-US"/>
            </a:pPr>
            <a:endParaRPr lang="ko-KR" altLang="en-US" sz="1200">
              <a:solidFill>
                <a:srgbClr val="3D3C3E"/>
              </a:solidFill>
              <a:latin typeface="나눔고딕"/>
              <a:ea typeface="나눔고딕"/>
              <a:cs typeface="+mj-cs"/>
            </a:endParaRPr>
          </a:p>
        </p:txBody>
      </p:sp>
      <p:sp>
        <p:nvSpPr>
          <p:cNvPr id="11" name="제목 10"/>
          <p:cNvSpPr>
            <a:spLocks noGrp="1"/>
          </p:cNvSpPr>
          <p:nvPr>
            <p:ph type="title"/>
          </p:nvPr>
        </p:nvSpPr>
        <p:spPr>
          <a:xfrm>
            <a:off x="266700" y="657224"/>
            <a:ext cx="8477250" cy="665163"/>
          </a:xfrm>
        </p:spPr>
        <p:txBody>
          <a:bodyPr>
            <a:normAutofit fontScale="95880"/>
          </a:bodyPr>
          <a:lstStyle/>
          <a:p>
            <a:pPr algn="l">
              <a:defRPr lang="ko-KR" altLang="en-US"/>
            </a:pPr>
            <a:r>
              <a:rPr lang="ko-KR" altLang="en-US" sz="3650" b="1" spc="-75">
                <a:solidFill>
                  <a:srgbClr val="1D314E"/>
                </a:solidFill>
              </a:rPr>
              <a:t>액티비티 다이어그램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525087" y="6443990"/>
            <a:ext cx="261891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1100">
                <a:latin typeface="나눔고딕"/>
                <a:ea typeface="나눔고딕"/>
                <a:cs typeface="+mj-cs"/>
              </a:rPr>
              <a:t>싱크로나이즈드 수영 경기 관리 시스템</a:t>
            </a:r>
          </a:p>
        </p:txBody>
      </p:sp>
      <p:pic>
        <p:nvPicPr>
          <p:cNvPr id="27" name="그림 26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612000" y="1332000"/>
            <a:ext cx="8100000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600137"/>
      </p:ext>
    </p:extLst>
  </p:cSld>
  <p:clrMapOvr>
    <a:masterClrMapping/>
  </p:clrMapOvr>
  <p:transition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63455" y="188690"/>
            <a:ext cx="158417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800" spc="-28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  <a:cs typeface="+mj-cs"/>
              </a:rPr>
              <a:t>4</a:t>
            </a:r>
            <a:r>
              <a:rPr lang="ko-KR" altLang="en-US" sz="800" spc="-28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  <a:cs typeface="+mj-cs"/>
              </a:rPr>
              <a:t>.3 액티비티 다이어그램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내용 개체 틀 2"/>
          <p:cNvSpPr txBox="1"/>
          <p:nvPr/>
        </p:nvSpPr>
        <p:spPr>
          <a:xfrm>
            <a:off x="2303749" y="1631110"/>
            <a:ext cx="6687852" cy="778716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 lang="ko-KR" altLang="en-US"/>
            </a:pPr>
            <a:endParaRPr lang="ko-KR" altLang="en-US" sz="1200">
              <a:solidFill>
                <a:srgbClr val="3D3C3E"/>
              </a:solidFill>
              <a:latin typeface="나눔고딕"/>
              <a:ea typeface="나눔고딕"/>
              <a:cs typeface="+mj-cs"/>
            </a:endParaRPr>
          </a:p>
        </p:txBody>
      </p:sp>
      <p:sp>
        <p:nvSpPr>
          <p:cNvPr id="11" name="제목 10"/>
          <p:cNvSpPr>
            <a:spLocks noGrp="1"/>
          </p:cNvSpPr>
          <p:nvPr>
            <p:ph type="title"/>
          </p:nvPr>
        </p:nvSpPr>
        <p:spPr>
          <a:xfrm>
            <a:off x="266700" y="657224"/>
            <a:ext cx="8477250" cy="665163"/>
          </a:xfrm>
        </p:spPr>
        <p:txBody>
          <a:bodyPr>
            <a:normAutofit fontScale="95880"/>
          </a:bodyPr>
          <a:lstStyle/>
          <a:p>
            <a:pPr algn="l">
              <a:defRPr lang="ko-KR" altLang="en-US"/>
            </a:pPr>
            <a:r>
              <a:rPr lang="ko-KR" altLang="en-US" sz="3650" b="1" spc="-75">
                <a:solidFill>
                  <a:srgbClr val="1D314E"/>
                </a:solidFill>
              </a:rPr>
              <a:t>액티비티 다이어그램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525087" y="6443990"/>
            <a:ext cx="261891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1100">
                <a:latin typeface="나눔고딕"/>
                <a:ea typeface="나눔고딕"/>
                <a:cs typeface="+mj-cs"/>
              </a:rPr>
              <a:t>싱크로나이즈드 수영 경기 관리 시스템</a:t>
            </a:r>
          </a:p>
        </p:txBody>
      </p:sp>
      <p:pic>
        <p:nvPicPr>
          <p:cNvPr id="27" name="그림 26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612000" y="1332000"/>
            <a:ext cx="8100000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929072"/>
      </p:ext>
    </p:extLst>
  </p:cSld>
  <p:clrMapOvr>
    <a:masterClrMapping/>
  </p:clrMapOvr>
  <p:transition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63455" y="188690"/>
            <a:ext cx="158417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800" spc="-28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  <a:cs typeface="+mj-cs"/>
              </a:rPr>
              <a:t>4</a:t>
            </a:r>
            <a:r>
              <a:rPr lang="ko-KR" altLang="en-US" sz="800" spc="-28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  <a:cs typeface="+mj-cs"/>
              </a:rPr>
              <a:t>.3 액티비티 다이어그램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내용 개체 틀 2"/>
          <p:cNvSpPr txBox="1"/>
          <p:nvPr/>
        </p:nvSpPr>
        <p:spPr>
          <a:xfrm>
            <a:off x="2303749" y="1631110"/>
            <a:ext cx="6687852" cy="778716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 lang="ko-KR" altLang="en-US"/>
            </a:pPr>
            <a:endParaRPr lang="ko-KR" altLang="en-US" sz="1200">
              <a:solidFill>
                <a:srgbClr val="3D3C3E"/>
              </a:solidFill>
              <a:latin typeface="나눔고딕"/>
              <a:ea typeface="나눔고딕"/>
              <a:cs typeface="+mj-cs"/>
            </a:endParaRPr>
          </a:p>
        </p:txBody>
      </p:sp>
      <p:sp>
        <p:nvSpPr>
          <p:cNvPr id="11" name="제목 10"/>
          <p:cNvSpPr>
            <a:spLocks noGrp="1"/>
          </p:cNvSpPr>
          <p:nvPr>
            <p:ph type="title"/>
          </p:nvPr>
        </p:nvSpPr>
        <p:spPr>
          <a:xfrm>
            <a:off x="266700" y="657224"/>
            <a:ext cx="8477250" cy="665163"/>
          </a:xfrm>
        </p:spPr>
        <p:txBody>
          <a:bodyPr>
            <a:normAutofit fontScale="95880"/>
          </a:bodyPr>
          <a:lstStyle/>
          <a:p>
            <a:pPr algn="l">
              <a:defRPr lang="ko-KR" altLang="en-US"/>
            </a:pPr>
            <a:r>
              <a:rPr lang="ko-KR" altLang="en-US" sz="3650" b="1" spc="-75">
                <a:solidFill>
                  <a:srgbClr val="1D314E"/>
                </a:solidFill>
              </a:rPr>
              <a:t>액티비티 다이어그램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525087" y="6443990"/>
            <a:ext cx="261891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1100">
                <a:latin typeface="나눔고딕"/>
                <a:ea typeface="나눔고딕"/>
                <a:cs typeface="+mj-cs"/>
              </a:rPr>
              <a:t>싱크로나이즈드 수영 경기 관리 시스템</a:t>
            </a:r>
          </a:p>
        </p:txBody>
      </p:sp>
      <p:pic>
        <p:nvPicPr>
          <p:cNvPr id="27" name="그림 26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612000" y="1332000"/>
            <a:ext cx="8100000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358292"/>
      </p:ext>
    </p:extLst>
  </p:cSld>
  <p:clrMapOvr>
    <a:masterClrMapping/>
  </p:clrMapOvr>
  <p:transition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63455" y="188690"/>
            <a:ext cx="158417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800" spc="-28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  <a:cs typeface="+mj-cs"/>
              </a:rPr>
              <a:t>4</a:t>
            </a:r>
            <a:r>
              <a:rPr lang="ko-KR" altLang="en-US" sz="800" spc="-28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  <a:cs typeface="+mj-cs"/>
              </a:rPr>
              <a:t>.3 액티비티 다이어그램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내용 개체 틀 2"/>
          <p:cNvSpPr txBox="1"/>
          <p:nvPr/>
        </p:nvSpPr>
        <p:spPr>
          <a:xfrm>
            <a:off x="2303749" y="1631110"/>
            <a:ext cx="6687852" cy="778716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 lang="ko-KR" altLang="en-US"/>
            </a:pPr>
            <a:endParaRPr lang="ko-KR" altLang="en-US" sz="1200">
              <a:solidFill>
                <a:srgbClr val="3D3C3E"/>
              </a:solidFill>
              <a:latin typeface="나눔고딕"/>
              <a:ea typeface="나눔고딕"/>
              <a:cs typeface="+mj-cs"/>
            </a:endParaRPr>
          </a:p>
        </p:txBody>
      </p:sp>
      <p:sp>
        <p:nvSpPr>
          <p:cNvPr id="11" name="제목 10"/>
          <p:cNvSpPr>
            <a:spLocks noGrp="1"/>
          </p:cNvSpPr>
          <p:nvPr>
            <p:ph type="title"/>
          </p:nvPr>
        </p:nvSpPr>
        <p:spPr>
          <a:xfrm>
            <a:off x="266700" y="657224"/>
            <a:ext cx="8477250" cy="665163"/>
          </a:xfrm>
        </p:spPr>
        <p:txBody>
          <a:bodyPr>
            <a:normAutofit fontScale="95880"/>
          </a:bodyPr>
          <a:lstStyle/>
          <a:p>
            <a:pPr algn="l">
              <a:defRPr lang="ko-KR" altLang="en-US"/>
            </a:pPr>
            <a:r>
              <a:rPr lang="ko-KR" altLang="en-US" sz="3650" b="1" spc="-75">
                <a:solidFill>
                  <a:srgbClr val="1D314E"/>
                </a:solidFill>
              </a:rPr>
              <a:t>액티비티 다이어그램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525087" y="6443990"/>
            <a:ext cx="261891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1100">
                <a:latin typeface="나눔고딕"/>
                <a:ea typeface="나눔고딕"/>
                <a:cs typeface="+mj-cs"/>
              </a:rPr>
              <a:t>싱크로나이즈드 수영 경기 관리 시스템</a:t>
            </a:r>
          </a:p>
        </p:txBody>
      </p:sp>
      <p:pic>
        <p:nvPicPr>
          <p:cNvPr id="27" name="그림 26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612000" y="1332000"/>
            <a:ext cx="8100000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378642"/>
      </p:ext>
    </p:extLst>
  </p:cSld>
  <p:clrMapOvr>
    <a:masterClrMapping/>
  </p:clrMapOvr>
  <p:transition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1074379" y="834374"/>
            <a:ext cx="6995120" cy="1275437"/>
          </a:xfrm>
        </p:spPr>
        <p:txBody>
          <a:bodyPr>
            <a:noAutofit/>
          </a:bodyPr>
          <a:lstStyle/>
          <a:p>
            <a:r>
              <a:rPr lang="en-US" altLang="ko-KR" sz="7200" b="1" spc="-150" dirty="0">
                <a:solidFill>
                  <a:schemeClr val="accent4">
                    <a:lumMod val="50000"/>
                  </a:schemeClr>
                </a:solidFill>
              </a:rPr>
              <a:t>Chapter 5</a:t>
            </a:r>
            <a:endParaRPr lang="ko-KR" altLang="en-US" sz="7200" b="1" spc="-150" dirty="0">
              <a:solidFill>
                <a:schemeClr val="accent4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2823459" y="2114972"/>
            <a:ext cx="3488684" cy="12754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ko-KR" altLang="en-US" sz="54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설계기술서</a:t>
            </a:r>
          </a:p>
        </p:txBody>
      </p:sp>
      <p:sp>
        <p:nvSpPr>
          <p:cNvPr id="11" name="내용 개체 틀 2"/>
          <p:cNvSpPr txBox="1">
            <a:spLocks/>
          </p:cNvSpPr>
          <p:nvPr/>
        </p:nvSpPr>
        <p:spPr>
          <a:xfrm>
            <a:off x="2306335" y="3429000"/>
            <a:ext cx="4522932" cy="12754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20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발표자</a:t>
            </a:r>
            <a:endParaRPr lang="en-US" altLang="ko-KR" sz="20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  <a:p>
            <a:pPr marL="0" indent="0" algn="ctr">
              <a:buNone/>
            </a:pPr>
            <a:r>
              <a:rPr lang="ko-KR" altLang="en-US" sz="20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기본설계 팀장 </a:t>
            </a:r>
            <a:r>
              <a:rPr lang="en-US" altLang="ko-KR" sz="20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sz="2000" dirty="0" err="1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김남곤</a:t>
            </a:r>
            <a:endParaRPr lang="en-US" altLang="ko-KR" sz="20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  <a:p>
            <a:pPr marL="0" indent="0" algn="ctr">
              <a:buNone/>
            </a:pPr>
            <a:r>
              <a:rPr lang="ko-KR" altLang="en-US" sz="20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상세설계 팀장 </a:t>
            </a:r>
            <a:r>
              <a:rPr lang="en-US" altLang="ko-KR" sz="20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sz="20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정지환</a:t>
            </a:r>
            <a:endParaRPr lang="en-US" altLang="ko-KR" sz="20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0AA29D2-D04D-4E25-83B4-BEE85216DD87}"/>
              </a:ext>
            </a:extLst>
          </p:cNvPr>
          <p:cNvSpPr txBox="1"/>
          <p:nvPr/>
        </p:nvSpPr>
        <p:spPr>
          <a:xfrm>
            <a:off x="6525087" y="6443990"/>
            <a:ext cx="26189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>
                <a:latin typeface="나눔고딕" panose="020B0600000101010101" charset="-127"/>
                <a:ea typeface="나눔고딕" panose="020B0600000101010101" charset="-127"/>
              </a:rPr>
              <a:t>싱크로나이즈드</a:t>
            </a:r>
            <a:r>
              <a:rPr lang="ko-KR" altLang="en-US" sz="1100" dirty="0">
                <a:latin typeface="나눔고딕" panose="020B0600000101010101" charset="-127"/>
                <a:ea typeface="나눔고딕" panose="020B0600000101010101" charset="-127"/>
              </a:rPr>
              <a:t> 수영 경기 관리 시스템</a:t>
            </a:r>
          </a:p>
        </p:txBody>
      </p:sp>
    </p:spTree>
    <p:extLst>
      <p:ext uri="{BB962C8B-B14F-4D97-AF65-F5344CB8AC3E}">
        <p14:creationId xmlns:p14="http://schemas.microsoft.com/office/powerpoint/2010/main" val="349925017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부제목 2"/>
          <p:cNvSpPr txBox="1">
            <a:spLocks/>
          </p:cNvSpPr>
          <p:nvPr/>
        </p:nvSpPr>
        <p:spPr>
          <a:xfrm>
            <a:off x="241300" y="1302969"/>
            <a:ext cx="5173304" cy="52466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75000"/>
              </a:lnSpc>
            </a:pPr>
            <a:r>
              <a:rPr lang="en-US" altLang="ko-KR" sz="16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4.   </a:t>
            </a:r>
            <a:r>
              <a:rPr lang="ko-KR" altLang="en-US" sz="16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설계기술서</a:t>
            </a:r>
            <a:endParaRPr lang="en-US" altLang="ko-KR" sz="1600" b="1" spc="-50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75000"/>
              </a:lnSpc>
            </a:pPr>
            <a:r>
              <a:rPr lang="en-US" altLang="ko-KR" sz="16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Software Design Description(SDD)</a:t>
            </a:r>
          </a:p>
          <a:p>
            <a:pPr marL="333375" indent="-333375">
              <a:lnSpc>
                <a:spcPct val="175000"/>
              </a:lnSpc>
              <a:tabLst>
                <a:tab pos="628650" algn="l"/>
              </a:tabLst>
            </a:pPr>
            <a:r>
              <a:rPr lang="en-US" altLang="ko-KR" sz="12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	4.1 </a:t>
            </a:r>
            <a:r>
              <a:rPr lang="ko-KR" altLang="en-US" sz="12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기본설계 기술서</a:t>
            </a:r>
            <a:endParaRPr lang="en-US" altLang="ko-KR" sz="1200" b="1" spc="-50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333375" indent="-333375">
              <a:lnSpc>
                <a:spcPct val="175000"/>
              </a:lnSpc>
              <a:tabLst>
                <a:tab pos="628650" algn="l"/>
              </a:tabLst>
            </a:pPr>
            <a:r>
              <a:rPr lang="en-US" altLang="ko-KR" sz="12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	4.2 </a:t>
            </a:r>
            <a:r>
              <a:rPr lang="ko-KR" altLang="en-US" sz="12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상세설계 기술서</a:t>
            </a:r>
            <a:endParaRPr lang="en-US" altLang="ko-KR" sz="1200" b="1" spc="-50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5" name="제목 14"/>
          <p:cNvSpPr>
            <a:spLocks noGrp="1"/>
          </p:cNvSpPr>
          <p:nvPr>
            <p:ph type="title"/>
          </p:nvPr>
        </p:nvSpPr>
        <p:spPr>
          <a:xfrm>
            <a:off x="241300" y="139700"/>
            <a:ext cx="8547100" cy="901700"/>
          </a:xfrm>
        </p:spPr>
        <p:txBody>
          <a:bodyPr>
            <a:normAutofit/>
          </a:bodyPr>
          <a:lstStyle/>
          <a:p>
            <a:pPr algn="l"/>
            <a:r>
              <a:rPr lang="ko-KR" altLang="en-US" sz="2800" b="1" dirty="0">
                <a:solidFill>
                  <a:srgbClr val="1D314E"/>
                </a:solidFill>
              </a:rPr>
              <a:t>목차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3A0E9C-C07D-4175-A5CC-5008BD3D3BBA}"/>
              </a:ext>
            </a:extLst>
          </p:cNvPr>
          <p:cNvSpPr txBox="1"/>
          <p:nvPr/>
        </p:nvSpPr>
        <p:spPr>
          <a:xfrm>
            <a:off x="6525087" y="6443990"/>
            <a:ext cx="26189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>
                <a:latin typeface="나눔고딕" panose="020B0600000101010101" charset="-127"/>
                <a:ea typeface="나눔고딕" panose="020B0600000101010101" charset="-127"/>
              </a:rPr>
              <a:t>싱크로나이즈드</a:t>
            </a:r>
            <a:r>
              <a:rPr lang="ko-KR" altLang="en-US" sz="1100" dirty="0">
                <a:latin typeface="나눔고딕" panose="020B0600000101010101" charset="-127"/>
                <a:ea typeface="나눔고딕" panose="020B0600000101010101" charset="-127"/>
              </a:rPr>
              <a:t> 수영 경기 관리 시스템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BD8DB2B-D1D0-40AE-B6EC-81D5A50DE06F}"/>
              </a:ext>
            </a:extLst>
          </p:cNvPr>
          <p:cNvCxnSpPr>
            <a:cxnSpLocks/>
          </p:cNvCxnSpPr>
          <p:nvPr/>
        </p:nvCxnSpPr>
        <p:spPr>
          <a:xfrm flipV="1">
            <a:off x="364473" y="2233135"/>
            <a:ext cx="4782336" cy="1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163993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1070243" y="839535"/>
            <a:ext cx="6995120" cy="1275437"/>
          </a:xfrm>
        </p:spPr>
        <p:txBody>
          <a:bodyPr>
            <a:noAutofit/>
          </a:bodyPr>
          <a:lstStyle/>
          <a:p>
            <a:r>
              <a:rPr lang="en-US" altLang="ko-KR" sz="7200" b="1" spc="-150" dirty="0">
                <a:solidFill>
                  <a:schemeClr val="accent4">
                    <a:lumMod val="50000"/>
                  </a:schemeClr>
                </a:solidFill>
              </a:rPr>
              <a:t>Chapter 4.1</a:t>
            </a:r>
            <a:endParaRPr lang="ko-KR" altLang="en-US" sz="7200" b="1" spc="-150" dirty="0">
              <a:solidFill>
                <a:schemeClr val="accent4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2058067" y="2114972"/>
            <a:ext cx="5019472" cy="12754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ko-KR" altLang="en-US" sz="54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기본설계 기술서</a:t>
            </a:r>
          </a:p>
        </p:txBody>
      </p:sp>
      <p:sp>
        <p:nvSpPr>
          <p:cNvPr id="11" name="내용 개체 틀 2"/>
          <p:cNvSpPr txBox="1">
            <a:spLocks/>
          </p:cNvSpPr>
          <p:nvPr/>
        </p:nvSpPr>
        <p:spPr>
          <a:xfrm>
            <a:off x="2306335" y="3429000"/>
            <a:ext cx="4522932" cy="12754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20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발표자</a:t>
            </a:r>
            <a:endParaRPr lang="en-US" altLang="ko-KR" sz="20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  <a:p>
            <a:pPr marL="0" indent="0" algn="ctr">
              <a:buNone/>
            </a:pPr>
            <a:r>
              <a:rPr lang="ko-KR" altLang="en-US" sz="20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기본설계 팀장 </a:t>
            </a:r>
            <a:r>
              <a:rPr lang="en-US" altLang="ko-KR" sz="20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sz="20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김남곤</a:t>
            </a:r>
            <a:endParaRPr lang="en-US" altLang="ko-KR" sz="20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0AA29D2-D04D-4E25-83B4-BEE85216DD87}"/>
              </a:ext>
            </a:extLst>
          </p:cNvPr>
          <p:cNvSpPr txBox="1"/>
          <p:nvPr/>
        </p:nvSpPr>
        <p:spPr>
          <a:xfrm>
            <a:off x="6525087" y="6443990"/>
            <a:ext cx="26189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>
                <a:latin typeface="나눔고딕" panose="020B0600000101010101" charset="-127"/>
                <a:ea typeface="나눔고딕" panose="020B0600000101010101" charset="-127"/>
              </a:rPr>
              <a:t>싱크로나이즈드</a:t>
            </a:r>
            <a:r>
              <a:rPr lang="ko-KR" altLang="en-US" sz="1100" dirty="0">
                <a:latin typeface="나눔고딕" panose="020B0600000101010101" charset="-127"/>
                <a:ea typeface="나눔고딕" panose="020B0600000101010101" charset="-127"/>
              </a:rPr>
              <a:t> 수영 경기 관리 시스템</a:t>
            </a:r>
          </a:p>
        </p:txBody>
      </p:sp>
    </p:spTree>
    <p:extLst>
      <p:ext uri="{BB962C8B-B14F-4D97-AF65-F5344CB8AC3E}">
        <p14:creationId xmlns:p14="http://schemas.microsoft.com/office/powerpoint/2010/main" val="29562827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사용자 지정 1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39639D"/>
      </a:hlink>
      <a:folHlink>
        <a:srgbClr val="343434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3285</TotalTime>
  <Words>4730</Words>
  <Application>Microsoft Office PowerPoint</Application>
  <PresentationFormat>화면 슬라이드 쇼(4:3)</PresentationFormat>
  <Paragraphs>1584</Paragraphs>
  <Slides>151</Slides>
  <Notes>9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151</vt:i4>
      </vt:variant>
    </vt:vector>
  </HeadingPairs>
  <TitlesOfParts>
    <vt:vector size="157" baseType="lpstr">
      <vt:lpstr>맑은 고딕</vt:lpstr>
      <vt:lpstr>Wingdings</vt:lpstr>
      <vt:lpstr>Arial</vt:lpstr>
      <vt:lpstr>나눔고딕</vt:lpstr>
      <vt:lpstr>함초롬바탕</vt:lpstr>
      <vt:lpstr>Office 테마</vt:lpstr>
      <vt:lpstr>1분반 2조 최종발표</vt:lpstr>
      <vt:lpstr>목차</vt:lpstr>
      <vt:lpstr>Chapter 1</vt:lpstr>
      <vt:lpstr>싱크로나이즈드  수영경기 관리 시스템</vt:lpstr>
      <vt:lpstr>싱크로나이즈드  수영경기 관리 시스템</vt:lpstr>
      <vt:lpstr>Chapter 2</vt:lpstr>
      <vt:lpstr>목차</vt:lpstr>
      <vt:lpstr>프로젝트 목적 및 사유</vt:lpstr>
      <vt:lpstr>프로젝트 성공 기준 및 결정권자</vt:lpstr>
      <vt:lpstr>프로젝트 범위 및 요구사항</vt:lpstr>
      <vt:lpstr>프로젝트 위험 요소</vt:lpstr>
      <vt:lpstr>프로젝트 요구 인력</vt:lpstr>
      <vt:lpstr>프로젝트 이해관계자</vt:lpstr>
      <vt:lpstr>Milestone</vt:lpstr>
      <vt:lpstr>프로젝트 예산규모</vt:lpstr>
      <vt:lpstr>프로젝트 관리자 책임 및 권한</vt:lpstr>
      <vt:lpstr>고객 권한 및 책임</vt:lpstr>
      <vt:lpstr>종료 승인 요건</vt:lpstr>
      <vt:lpstr>WBS</vt:lpstr>
      <vt:lpstr>WBS</vt:lpstr>
      <vt:lpstr>WBS</vt:lpstr>
      <vt:lpstr>WBS</vt:lpstr>
      <vt:lpstr>WBS</vt:lpstr>
      <vt:lpstr>WBS</vt:lpstr>
      <vt:lpstr>원가산정</vt:lpstr>
      <vt:lpstr>원가산정</vt:lpstr>
      <vt:lpstr>원가산정</vt:lpstr>
      <vt:lpstr>원가산정</vt:lpstr>
      <vt:lpstr>원가산정</vt:lpstr>
      <vt:lpstr>원가산정</vt:lpstr>
      <vt:lpstr>원가산정</vt:lpstr>
      <vt:lpstr>원가산정</vt:lpstr>
      <vt:lpstr>이해관계자 식별</vt:lpstr>
      <vt:lpstr>이해관계자 식별</vt:lpstr>
      <vt:lpstr>기술 환경</vt:lpstr>
      <vt:lpstr>형상 관리 계획</vt:lpstr>
      <vt:lpstr>형상 관리 계획</vt:lpstr>
      <vt:lpstr>형상 관리 계획</vt:lpstr>
      <vt:lpstr>형상 관리 계획</vt:lpstr>
      <vt:lpstr>형상 관리 계획</vt:lpstr>
      <vt:lpstr>형상 관리 계획</vt:lpstr>
      <vt:lpstr>형상 관리 계획</vt:lpstr>
      <vt:lpstr>형상 관리 계획</vt:lpstr>
      <vt:lpstr>형상 관리 계획</vt:lpstr>
      <vt:lpstr>형상 관리 계획</vt:lpstr>
      <vt:lpstr>참고 문헌</vt:lpstr>
      <vt:lpstr>Chapter 3</vt:lpstr>
      <vt:lpstr>목차</vt:lpstr>
      <vt:lpstr>요구사항 수집</vt:lpstr>
      <vt:lpstr>개략 문제 기술서 분석</vt:lpstr>
      <vt:lpstr>상세 문제 기술서 분석</vt:lpstr>
      <vt:lpstr>기능 요구사항 인터뷰</vt:lpstr>
      <vt:lpstr>기능 요구사항 인터뷰</vt:lpstr>
      <vt:lpstr>비기능 요구사항 인터뷰</vt:lpstr>
      <vt:lpstr>기능 요구사항</vt:lpstr>
      <vt:lpstr>기능 요구사항</vt:lpstr>
      <vt:lpstr>비기능 요구사항</vt:lpstr>
      <vt:lpstr>비기능 요구사항</vt:lpstr>
      <vt:lpstr>비기능 요구사항</vt:lpstr>
      <vt:lpstr>비즈니스 모델</vt:lpstr>
      <vt:lpstr>비즈니스 모델</vt:lpstr>
      <vt:lpstr>비즈니스 모델</vt:lpstr>
      <vt:lpstr>비즈니스 모델</vt:lpstr>
      <vt:lpstr>비즈니스 모델</vt:lpstr>
      <vt:lpstr>비즈니스 모델</vt:lpstr>
      <vt:lpstr>비즈니스 모델</vt:lpstr>
      <vt:lpstr>유스케이스 모델</vt:lpstr>
      <vt:lpstr>유스케이스 모델</vt:lpstr>
      <vt:lpstr>유스케이스 모델</vt:lpstr>
      <vt:lpstr>유스케이스 모델</vt:lpstr>
      <vt:lpstr>유스케이스 모델</vt:lpstr>
      <vt:lpstr>유스케이스 모델</vt:lpstr>
      <vt:lpstr>유스케이스 모델</vt:lpstr>
      <vt:lpstr>유스케이스 모델</vt:lpstr>
      <vt:lpstr>유스케이스 모델</vt:lpstr>
      <vt:lpstr>유스케이스 모델</vt:lpstr>
      <vt:lpstr>유스케이스 모델</vt:lpstr>
      <vt:lpstr>유스케이스 모델</vt:lpstr>
      <vt:lpstr>유스케이스 모델</vt:lpstr>
      <vt:lpstr>유스케이스 모델</vt:lpstr>
      <vt:lpstr>유스케이스 모델</vt:lpstr>
      <vt:lpstr>Chapter 4</vt:lpstr>
      <vt:lpstr>목차</vt:lpstr>
      <vt:lpstr>클래스 다이어그램</vt:lpstr>
      <vt:lpstr>클래스 다이어그램</vt:lpstr>
      <vt:lpstr>클래스 다이어그램</vt:lpstr>
      <vt:lpstr>시퀀스 다이어그램</vt:lpstr>
      <vt:lpstr>시퀀스 다이어그램</vt:lpstr>
      <vt:lpstr>시퀀스 다이어그램</vt:lpstr>
      <vt:lpstr>시퀀스 다이어그램</vt:lpstr>
      <vt:lpstr>시퀀스 다이어그램</vt:lpstr>
      <vt:lpstr>액티비티 다이어그램</vt:lpstr>
      <vt:lpstr>액티비티 다이어그램</vt:lpstr>
      <vt:lpstr>액티비티 다이어그램</vt:lpstr>
      <vt:lpstr>액티비티 다이어그램</vt:lpstr>
      <vt:lpstr>액티비티 다이어그램</vt:lpstr>
      <vt:lpstr>Chapter 5</vt:lpstr>
      <vt:lpstr>목차</vt:lpstr>
      <vt:lpstr>Chapter 4.1</vt:lpstr>
      <vt:lpstr>목차</vt:lpstr>
      <vt:lpstr>사용자 인터페이스 설계</vt:lpstr>
      <vt:lpstr>사용자 인터페이스 설계</vt:lpstr>
      <vt:lpstr>사용자 인터페이스 설계</vt:lpstr>
      <vt:lpstr>사용자 인터페이스 설계</vt:lpstr>
      <vt:lpstr>사용자 인터페이스 설계</vt:lpstr>
      <vt:lpstr>설계 클래스</vt:lpstr>
      <vt:lpstr>설계 클래스</vt:lpstr>
      <vt:lpstr>설계 클래스</vt:lpstr>
      <vt:lpstr>설계 클래스</vt:lpstr>
      <vt:lpstr>설계 클래스</vt:lpstr>
      <vt:lpstr>설계 패키지</vt:lpstr>
      <vt:lpstr>설계 패키지</vt:lpstr>
      <vt:lpstr>설계 패키지</vt:lpstr>
      <vt:lpstr>설계 패키지</vt:lpstr>
      <vt:lpstr>설계 서브시스템</vt:lpstr>
      <vt:lpstr>설계 서브시스템</vt:lpstr>
      <vt:lpstr>설계 클래스 다이어그램</vt:lpstr>
      <vt:lpstr>설계 시퀀스 다이어그램</vt:lpstr>
      <vt:lpstr>설계 시퀀스 다이어그램</vt:lpstr>
      <vt:lpstr>설계 시퀀스 다이어그램</vt:lpstr>
      <vt:lpstr>설계 시퀀스 다이어그램</vt:lpstr>
      <vt:lpstr>설계 시퀀스 다이어그램</vt:lpstr>
      <vt:lpstr>설계 인터페이스</vt:lpstr>
      <vt:lpstr>설계 컴포넌트 모델</vt:lpstr>
      <vt:lpstr>ER 다이어그램</vt:lpstr>
      <vt:lpstr>설계 테이블</vt:lpstr>
      <vt:lpstr>설계 테이블</vt:lpstr>
      <vt:lpstr>설계 테이블</vt:lpstr>
      <vt:lpstr>설계 테이블</vt:lpstr>
      <vt:lpstr>설계 테이블</vt:lpstr>
      <vt:lpstr>설계 테이블</vt:lpstr>
      <vt:lpstr>설계 테이블</vt:lpstr>
      <vt:lpstr>설계 테이블</vt:lpstr>
      <vt:lpstr>설계 테이블</vt:lpstr>
      <vt:lpstr>참고 자료</vt:lpstr>
      <vt:lpstr>Chapter 4.2</vt:lpstr>
      <vt:lpstr>프로시저 설계</vt:lpstr>
      <vt:lpstr>프로시저 설계</vt:lpstr>
      <vt:lpstr>프로시저 설계</vt:lpstr>
      <vt:lpstr>프로시저 설계</vt:lpstr>
      <vt:lpstr>프로시저 설계</vt:lpstr>
      <vt:lpstr>프로시저 설계</vt:lpstr>
      <vt:lpstr>프로시저 설계</vt:lpstr>
      <vt:lpstr>프로시저 설계</vt:lpstr>
      <vt:lpstr>프로시저 설계</vt:lpstr>
      <vt:lpstr>프로시저 설계</vt:lpstr>
      <vt:lpstr>프로시저 설계</vt:lpstr>
      <vt:lpstr>프로시저 설계</vt:lpstr>
      <vt:lpstr>프로시저 설계</vt:lpstr>
      <vt:lpstr>프로시저 설계</vt:lpstr>
      <vt:lpstr>감사합니다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문서의 제목 나눔고딕B, 54pt</dc:title>
  <dc:creator>네이버 한글캠페인</dc:creator>
  <cp:lastModifiedBy>Son WooKyu</cp:lastModifiedBy>
  <cp:revision>100</cp:revision>
  <cp:lastPrinted>2011-08-28T13:13:29Z</cp:lastPrinted>
  <dcterms:created xsi:type="dcterms:W3CDTF">2011-08-24T01:05:33Z</dcterms:created>
  <dcterms:modified xsi:type="dcterms:W3CDTF">2018-06-21T08:57:55Z</dcterms:modified>
</cp:coreProperties>
</file>